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744" y="4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9392A-EE7D-479A-8B20-6B0C95AAC6B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33AED-4801-470D-A98E-FA4193D4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584721"/>
            <a:ext cx="10693400" cy="97812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0693" y="6675476"/>
            <a:ext cx="2630576" cy="78653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758897" y="6665392"/>
            <a:ext cx="7934503" cy="78653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62462" y="4453678"/>
            <a:ext cx="7574492" cy="20167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762462" y="6671846"/>
            <a:ext cx="7841827" cy="756285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112" y="6692426"/>
            <a:ext cx="2406015" cy="756285"/>
          </a:xfrm>
        </p:spPr>
        <p:txBody>
          <a:bodyPr>
            <a:noAutofit/>
          </a:bodyPr>
          <a:lstStyle>
            <a:lvl1pPr algn="ctr">
              <a:defRPr sz="2300">
                <a:solidFill>
                  <a:srgbClr val="FFFFFF"/>
                </a:solidFill>
              </a:defRPr>
            </a:lvl1pPr>
          </a:lstStyle>
          <a:p>
            <a:pPr>
              <a:lnSpc>
                <a:spcPts val="1010"/>
              </a:lnSpc>
            </a:pPr>
            <a:r>
              <a:rPr lang="en-US" spc="-5" smtClean="0"/>
              <a:t>Version 2002-1</a:t>
            </a:r>
            <a:endParaRPr lang="en-US" spc="-1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438751" y="260849"/>
            <a:ext cx="6861598" cy="40265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48895">
              <a:lnSpc>
                <a:spcPts val="810"/>
              </a:lnSpc>
            </a:pPr>
            <a:r>
              <a:rPr lang="en-US" smtClean="0"/>
              <a:t>© 2002, Svenska-CNAP / Halmstad University.</a:t>
            </a:r>
            <a:endParaRPr lang="en-US" spc="-5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356725" y="252095"/>
            <a:ext cx="980228" cy="4201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43815">
              <a:lnSpc>
                <a:spcPts val="101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1010"/>
              </a:lnSpc>
            </a:pPr>
            <a:r>
              <a:rPr lang="en-US" spc="-5" smtClean="0"/>
              <a:t>Version 2002-1</a:t>
            </a:r>
            <a:endParaRPr lang="en-US" spc="-1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48895">
              <a:lnSpc>
                <a:spcPts val="810"/>
              </a:lnSpc>
            </a:pPr>
            <a:r>
              <a:rPr lang="en-US" smtClean="0"/>
              <a:t>© 2002, Svenska-CNAP / Halmstad University.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3815">
              <a:lnSpc>
                <a:spcPts val="101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3603" y="672254"/>
            <a:ext cx="2406015" cy="608354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672253"/>
            <a:ext cx="6505152" cy="60835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604" y="6890599"/>
            <a:ext cx="2584238" cy="402652"/>
          </a:xfrm>
        </p:spPr>
        <p:txBody>
          <a:bodyPr/>
          <a:lstStyle/>
          <a:p>
            <a:pPr>
              <a:lnSpc>
                <a:spcPts val="1010"/>
              </a:lnSpc>
            </a:pPr>
            <a:r>
              <a:rPr lang="en-US" spc="-5" smtClean="0"/>
              <a:t>Version 2002-1</a:t>
            </a:r>
            <a:endParaRPr lang="en-US" spc="-1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672" y="6890384"/>
            <a:ext cx="6517879" cy="402652"/>
          </a:xfrm>
        </p:spPr>
        <p:txBody>
          <a:bodyPr/>
          <a:lstStyle/>
          <a:p>
            <a:pPr marL="48895">
              <a:lnSpc>
                <a:spcPts val="810"/>
              </a:lnSpc>
            </a:pPr>
            <a:r>
              <a:rPr lang="en-US" smtClean="0"/>
              <a:t>© 2002, Svenska-CNAP / Halmstad University.</a:t>
            </a:r>
            <a:endParaRPr lang="en-US" spc="-5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7129305" y="0"/>
            <a:ext cx="374269" cy="756285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182772" y="672253"/>
            <a:ext cx="267335" cy="6890597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182772" y="0"/>
            <a:ext cx="267335" cy="588222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29" y="151160"/>
            <a:ext cx="588222" cy="285901"/>
          </a:xfrm>
        </p:spPr>
        <p:txBody>
          <a:bodyPr/>
          <a:lstStyle/>
          <a:p>
            <a:pPr marL="43815">
              <a:lnSpc>
                <a:spcPts val="101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58" y="252095"/>
            <a:ext cx="9534948" cy="109241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1010"/>
              </a:lnSpc>
            </a:pPr>
            <a:r>
              <a:rPr lang="en-US" spc="-5" smtClean="0"/>
              <a:t>Version 2002-1</a:t>
            </a:r>
            <a:endParaRPr lang="en-US" spc="-1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48895">
              <a:lnSpc>
                <a:spcPts val="810"/>
              </a:lnSpc>
            </a:pPr>
            <a:r>
              <a:rPr lang="en-US" smtClean="0"/>
              <a:t>© 2002, Svenska-CNAP / Halmstad University.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43815">
              <a:lnSpc>
                <a:spcPts val="101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16458" y="1764665"/>
            <a:ext cx="9534948" cy="495786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011" y="3025141"/>
            <a:ext cx="8330085" cy="184519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680633"/>
            <a:ext cx="10693400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764665"/>
            <a:ext cx="1514898" cy="109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604010" y="1764665"/>
            <a:ext cx="9089390" cy="109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010" y="1764665"/>
            <a:ext cx="8911167" cy="1092412"/>
          </a:xfrm>
        </p:spPr>
        <p:txBody>
          <a:bodyPr/>
          <a:lstStyle>
            <a:lvl1pPr algn="l">
              <a:buNone/>
              <a:defRPr sz="50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1010"/>
              </a:lnSpc>
            </a:pPr>
            <a:r>
              <a:rPr lang="en-US" spc="-5" smtClean="0"/>
              <a:t>Version 2002-1</a:t>
            </a:r>
            <a:endParaRPr lang="en-US" spc="-1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32728"/>
            <a:ext cx="1514898" cy="773793"/>
          </a:xfrm>
        </p:spPr>
        <p:txBody>
          <a:bodyPr>
            <a:no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 marL="43815">
              <a:lnSpc>
                <a:spcPts val="101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48895">
              <a:lnSpc>
                <a:spcPts val="810"/>
              </a:lnSpc>
            </a:pPr>
            <a:r>
              <a:rPr lang="en-US" smtClean="0"/>
              <a:t>© 2002, Svenska-CNAP / Halmstad University.</a:t>
            </a:r>
            <a:endParaRPr lang="en-US" spc="-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12893" y="1752939"/>
            <a:ext cx="4544695" cy="50419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65843" y="1752939"/>
            <a:ext cx="4544695" cy="50419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lnSpc>
                <a:spcPts val="1010"/>
              </a:lnSpc>
            </a:pPr>
            <a:r>
              <a:rPr lang="en-US" spc="-5" smtClean="0"/>
              <a:t>Version 2002-1</a:t>
            </a:r>
            <a:endParaRPr lang="en-US" spc="-1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43815">
              <a:lnSpc>
                <a:spcPts val="101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48895">
              <a:lnSpc>
                <a:spcPts val="810"/>
              </a:lnSpc>
            </a:pPr>
            <a:r>
              <a:rPr lang="en-US" smtClean="0"/>
              <a:t>© 2002, Svenska-CNAP / Halmstad University.</a:t>
            </a:r>
            <a:endParaRPr lang="en-US"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301113"/>
            <a:ext cx="9534948" cy="95936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12893" y="2689014"/>
            <a:ext cx="4544695" cy="394948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614035" y="2689014"/>
            <a:ext cx="4544695" cy="394948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lnSpc>
                <a:spcPts val="1010"/>
              </a:lnSpc>
            </a:pPr>
            <a:r>
              <a:rPr lang="en-US" spc="-5" smtClean="0"/>
              <a:t>Version 2002-1</a:t>
            </a:r>
            <a:endParaRPr lang="en-US" spc="-1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43815">
              <a:lnSpc>
                <a:spcPts val="101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48895">
              <a:lnSpc>
                <a:spcPts val="810"/>
              </a:lnSpc>
            </a:pPr>
            <a:r>
              <a:rPr lang="en-US" smtClean="0"/>
              <a:t>© 2002, Svenska-CNAP / Halmstad University.</a:t>
            </a:r>
            <a:endParaRPr lang="en-US" spc="-5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12893" y="1932728"/>
            <a:ext cx="4544695" cy="70586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614035" y="1932728"/>
            <a:ext cx="4544695" cy="70586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1010"/>
              </a:lnSpc>
            </a:pPr>
            <a:r>
              <a:rPr lang="en-US" spc="-5" smtClean="0"/>
              <a:t>Version 2002-1</a:t>
            </a:r>
            <a:endParaRPr lang="en-US" spc="-1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48895">
              <a:lnSpc>
                <a:spcPts val="810"/>
              </a:lnSpc>
            </a:pPr>
            <a:r>
              <a:rPr lang="en-US" smtClean="0"/>
              <a:t>© 2002, Svenska-CNAP / Halmstad University.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43815">
              <a:lnSpc>
                <a:spcPts val="101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1010"/>
              </a:lnSpc>
            </a:pPr>
            <a:r>
              <a:rPr lang="en-US" spc="-5" smtClean="0"/>
              <a:t>Version 2002-1</a:t>
            </a:r>
            <a:endParaRPr lang="en-US" spc="-1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48895">
              <a:lnSpc>
                <a:spcPts val="810"/>
              </a:lnSpc>
            </a:pPr>
            <a:r>
              <a:rPr lang="en-US" smtClean="0"/>
              <a:t>© 2002, Svenska-CNAP / Halmstad University.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890597"/>
            <a:ext cx="623782" cy="4201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43815">
              <a:lnSpc>
                <a:spcPts val="101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301113"/>
            <a:ext cx="9445837" cy="959362"/>
          </a:xfrm>
        </p:spPr>
        <p:txBody>
          <a:bodyPr anchor="ctr"/>
          <a:lstStyle>
            <a:lvl1pPr algn="l">
              <a:buNone/>
              <a:defRPr sz="5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1010"/>
              </a:lnSpc>
            </a:pPr>
            <a:r>
              <a:rPr lang="en-US" spc="-5" smtClean="0"/>
              <a:t>Version 2002-1</a:t>
            </a:r>
            <a:endParaRPr lang="en-US" spc="-1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48895">
              <a:lnSpc>
                <a:spcPts val="810"/>
              </a:lnSpc>
            </a:pPr>
            <a:r>
              <a:rPr lang="en-US" smtClean="0"/>
              <a:t>© 2002, Svenska-CNAP / Halmstad University.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43815">
              <a:lnSpc>
                <a:spcPts val="101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2893" y="1932728"/>
            <a:ext cx="1871345" cy="4789805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72" tIns="208630" rIns="156472" bIns="104315"/>
          <a:lstStyle>
            <a:lvl1pPr marL="0" indent="0">
              <a:spcAft>
                <a:spcPts val="1141"/>
              </a:spcAft>
              <a:buNone/>
              <a:defRPr sz="21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762462" y="1932728"/>
            <a:ext cx="7485380" cy="487383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1345" y="6050280"/>
            <a:ext cx="8554720" cy="756285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693" y="5041900"/>
            <a:ext cx="10693400" cy="97812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0693" y="5142738"/>
            <a:ext cx="1710944" cy="78653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807185" y="5132654"/>
            <a:ext cx="8886215" cy="78653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345" y="5125932"/>
            <a:ext cx="8554720" cy="756285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693122" y="0"/>
            <a:ext cx="117627" cy="757293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7307157" y="6890597"/>
            <a:ext cx="3118908" cy="402652"/>
          </a:xfrm>
        </p:spPr>
        <p:txBody>
          <a:bodyPr rtlCol="0"/>
          <a:lstStyle/>
          <a:p>
            <a:pPr>
              <a:lnSpc>
                <a:spcPts val="1010"/>
              </a:lnSpc>
            </a:pPr>
            <a:r>
              <a:rPr lang="en-US" spc="-5" smtClean="0"/>
              <a:t>Version 2002-1</a:t>
            </a:r>
            <a:endParaRPr lang="en-US" spc="-1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146939"/>
            <a:ext cx="1693122" cy="731779"/>
          </a:xfrm>
        </p:spPr>
        <p:txBody>
          <a:bodyPr rtlCol="0"/>
          <a:lstStyle>
            <a:lvl1pPr>
              <a:defRPr sz="3200"/>
            </a:lvl1pPr>
          </a:lstStyle>
          <a:p>
            <a:pPr marL="43815">
              <a:lnSpc>
                <a:spcPts val="101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871345" y="6890383"/>
            <a:ext cx="5346700" cy="402652"/>
          </a:xfrm>
        </p:spPr>
        <p:txBody>
          <a:bodyPr rtlCol="0"/>
          <a:lstStyle/>
          <a:p>
            <a:pPr marL="48895">
              <a:lnSpc>
                <a:spcPts val="810"/>
              </a:lnSpc>
            </a:pPr>
            <a:r>
              <a:rPr lang="en-US" smtClean="0"/>
              <a:t>© 2002, Svenska-CNAP / Halmstad University.</a:t>
            </a:r>
            <a:endParaRPr lang="en-US" spc="-5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8539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12893" y="252095"/>
            <a:ext cx="9534948" cy="1092412"/>
          </a:xfrm>
          <a:prstGeom prst="rect">
            <a:avLst/>
          </a:prstGeom>
        </p:spPr>
        <p:txBody>
          <a:bodyPr vert="horz" lIns="104315" tIns="52157" rIns="104315" bIns="52157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16458" y="1764665"/>
            <a:ext cx="9534948" cy="4991481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28934" y="6890597"/>
            <a:ext cx="3118908" cy="402652"/>
          </a:xfrm>
          <a:prstGeom prst="rect">
            <a:avLst/>
          </a:prstGeom>
        </p:spPr>
        <p:txBody>
          <a:bodyPr vert="horz" lIns="104315" tIns="52157" rIns="104315" bIns="52157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>
              <a:lnSpc>
                <a:spcPts val="1010"/>
              </a:lnSpc>
            </a:pPr>
            <a:r>
              <a:rPr lang="en-US" spc="-5" smtClean="0"/>
              <a:t>Version 2002-1</a:t>
            </a:r>
            <a:endParaRPr lang="en-US" spc="-1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12894" y="6890383"/>
            <a:ext cx="6339655" cy="402652"/>
          </a:xfrm>
          <a:prstGeom prst="rect">
            <a:avLst/>
          </a:prstGeom>
        </p:spPr>
        <p:txBody>
          <a:bodyPr vert="horz" lIns="104315" tIns="52157" rIns="104315" bIns="52157" anchor="ctr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marL="48895">
              <a:lnSpc>
                <a:spcPts val="810"/>
              </a:lnSpc>
            </a:pPr>
            <a:r>
              <a:rPr lang="en-US" smtClean="0"/>
              <a:t>© 2002, Svenska-CNAP / Halmstad University.</a:t>
            </a:r>
            <a:endParaRPr lang="en-US" spc="-5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361313"/>
            <a:ext cx="10693400" cy="35293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411732"/>
            <a:ext cx="623782" cy="25209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90615" y="1411732"/>
            <a:ext cx="10002785" cy="25209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02978"/>
            <a:ext cx="623782" cy="269603"/>
          </a:xfrm>
          <a:prstGeom prst="rect">
            <a:avLst/>
          </a:prstGeom>
        </p:spPr>
        <p:txBody>
          <a:bodyPr vert="horz" lIns="104315" tIns="52157" rIns="104315" bIns="52157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pPr marL="43815">
              <a:lnSpc>
                <a:spcPts val="101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102" indent="-365102" algn="l" rtl="0" eaLnBrk="1" latinLnBrk="0" hangingPunct="1">
        <a:spcBef>
          <a:spcPts val="799"/>
        </a:spcBef>
        <a:buClr>
          <a:schemeClr val="accent2"/>
        </a:buClr>
        <a:buSzPct val="60000"/>
        <a:buFont typeface="Wingdings"/>
        <a:buChar char="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312944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60787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indent="-260787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indent="-260787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239" indent="-26078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2184" indent="-26078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5128" indent="-26078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8072" indent="-26078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743582" y="4103116"/>
            <a:ext cx="719963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5" dirty="0">
                <a:latin typeface="Arial"/>
                <a:cs typeface="Arial"/>
              </a:rPr>
              <a:t>Router and Routing</a:t>
            </a:r>
            <a:r>
              <a:rPr sz="4400" b="1" spc="1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Basics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Router</a:t>
            </a:r>
            <a:r>
              <a:rPr spc="-80" dirty="0"/>
              <a:t> </a:t>
            </a:r>
            <a:r>
              <a:rPr dirty="0"/>
              <a:t>interfaces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908" y="1985009"/>
            <a:ext cx="7459980" cy="3805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58775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LAN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interfaces</a:t>
            </a:r>
            <a:endParaRPr sz="300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1415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10" dirty="0">
                <a:latin typeface="Arial"/>
                <a:cs typeface="Arial"/>
              </a:rPr>
              <a:t>Ethernet,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fastEthernet</a:t>
            </a:r>
            <a:endParaRPr sz="260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140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5" dirty="0">
                <a:latin typeface="Arial"/>
                <a:cs typeface="Arial"/>
              </a:rPr>
              <a:t>Connects the router to a</a:t>
            </a:r>
            <a:r>
              <a:rPr sz="2600" b="1" spc="5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LAN</a:t>
            </a:r>
            <a:endParaRPr sz="26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1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WAN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interfaces</a:t>
            </a:r>
            <a:endParaRPr sz="300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141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5" dirty="0">
                <a:latin typeface="Arial"/>
                <a:cs typeface="Arial"/>
              </a:rPr>
              <a:t>Serial, ISDN, Frame</a:t>
            </a:r>
            <a:r>
              <a:rPr sz="2600" b="1" spc="4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Relay</a:t>
            </a:r>
            <a:endParaRPr sz="2600">
              <a:latin typeface="Arial"/>
              <a:cs typeface="Arial"/>
            </a:endParaRPr>
          </a:p>
          <a:p>
            <a:pPr marL="910590" marR="5080" lvl="1" indent="-360045">
              <a:lnSpc>
                <a:spcPts val="2960"/>
              </a:lnSpc>
              <a:spcBef>
                <a:spcPts val="1635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5" dirty="0">
                <a:latin typeface="Arial"/>
                <a:cs typeface="Arial"/>
              </a:rPr>
              <a:t>Connects the router to external networks,  </a:t>
            </a:r>
            <a:r>
              <a:rPr sz="2600" b="1" spc="-10" dirty="0">
                <a:latin typeface="Arial"/>
                <a:cs typeface="Arial"/>
              </a:rPr>
              <a:t>interconnect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LANs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Routing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908" y="1874519"/>
            <a:ext cx="8026400" cy="328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69215" indent="-358775">
              <a:lnSpc>
                <a:spcPts val="342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Process to forward packets to destination  </a:t>
            </a:r>
            <a:r>
              <a:rPr sz="3000" b="1" dirty="0">
                <a:latin typeface="Arial"/>
                <a:cs typeface="Arial"/>
              </a:rPr>
              <a:t>networks</a:t>
            </a:r>
            <a:endParaRPr sz="30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53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Layer 3</a:t>
            </a:r>
            <a:r>
              <a:rPr sz="3000" b="1" spc="-1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device</a:t>
            </a:r>
            <a:endParaRPr sz="30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2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Examines destination IP address (Layer</a:t>
            </a:r>
            <a:r>
              <a:rPr sz="3000" b="1" spc="-70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3)</a:t>
            </a:r>
            <a:endParaRPr sz="3000" dirty="0">
              <a:latin typeface="Arial"/>
              <a:cs typeface="Arial"/>
            </a:endParaRPr>
          </a:p>
          <a:p>
            <a:pPr marL="371475" marR="248285" indent="-358775">
              <a:lnSpc>
                <a:spcPts val="3420"/>
              </a:lnSpc>
              <a:spcBef>
                <a:spcPts val="188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Routing table is used to find best path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to  </a:t>
            </a:r>
            <a:r>
              <a:rPr sz="3000" b="1" spc="-5" dirty="0">
                <a:latin typeface="Arial"/>
                <a:cs typeface="Arial"/>
              </a:rPr>
              <a:t>destination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Routing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908" y="1773682"/>
            <a:ext cx="6594475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58775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10" dirty="0">
                <a:latin typeface="Arial"/>
                <a:cs typeface="Arial"/>
              </a:rPr>
              <a:t>Forwarding decisions based </a:t>
            </a:r>
            <a:r>
              <a:rPr sz="2600" b="1" spc="-5" dirty="0">
                <a:latin typeface="Arial"/>
                <a:cs typeface="Arial"/>
              </a:rPr>
              <a:t>on </a:t>
            </a:r>
            <a:r>
              <a:rPr sz="2600" b="1" spc="-10" dirty="0">
                <a:latin typeface="Arial"/>
                <a:cs typeface="Arial"/>
              </a:rPr>
              <a:t>Layer</a:t>
            </a:r>
            <a:r>
              <a:rPr sz="2600" b="1" spc="16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3</a:t>
            </a:r>
            <a:endParaRPr sz="26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4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5" dirty="0">
                <a:latin typeface="Arial"/>
                <a:cs typeface="Arial"/>
              </a:rPr>
              <a:t>Operates at Layer 1, 2 and</a:t>
            </a:r>
            <a:r>
              <a:rPr sz="2600" b="1" spc="6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3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1595" y="3201923"/>
            <a:ext cx="6268973" cy="3664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Routing</a:t>
            </a:r>
            <a:r>
              <a:rPr spc="-110" dirty="0"/>
              <a:t> </a:t>
            </a:r>
            <a:r>
              <a:rPr dirty="0"/>
              <a:t>Table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908" y="1868423"/>
            <a:ext cx="7692390" cy="4732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58775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Data </a:t>
            </a:r>
            <a:r>
              <a:rPr sz="3000" b="1" dirty="0">
                <a:latin typeface="Arial"/>
                <a:cs typeface="Arial"/>
              </a:rPr>
              <a:t>file in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RAM</a:t>
            </a:r>
            <a:endParaRPr sz="3000">
              <a:latin typeface="Arial"/>
              <a:cs typeface="Arial"/>
            </a:endParaRPr>
          </a:p>
          <a:p>
            <a:pPr marL="371475" marR="1318260" indent="-358775">
              <a:lnSpc>
                <a:spcPts val="3060"/>
              </a:lnSpc>
              <a:spcBef>
                <a:spcPts val="181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Stores information about directly  connected and remote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networks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24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Contains network/next hop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associations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26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Directly connected</a:t>
            </a:r>
            <a:r>
              <a:rPr sz="3000" b="1" spc="-10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networks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26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Remote</a:t>
            </a:r>
            <a:r>
              <a:rPr sz="3000" b="1" spc="-9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networks</a:t>
            </a:r>
            <a:endParaRPr sz="300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110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10" dirty="0">
                <a:latin typeface="Arial"/>
                <a:cs typeface="Arial"/>
              </a:rPr>
              <a:t>Static routes (manually</a:t>
            </a:r>
            <a:r>
              <a:rPr sz="2600" b="1" spc="12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configured)</a:t>
            </a:r>
            <a:endParaRPr sz="2600">
              <a:latin typeface="Arial"/>
              <a:cs typeface="Arial"/>
            </a:endParaRPr>
          </a:p>
          <a:p>
            <a:pPr marL="910590" marR="365760" lvl="1" indent="-360045">
              <a:lnSpc>
                <a:spcPts val="2650"/>
              </a:lnSpc>
              <a:spcBef>
                <a:spcPts val="157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10" dirty="0">
                <a:latin typeface="Arial"/>
                <a:cs typeface="Arial"/>
              </a:rPr>
              <a:t>Dynamic </a:t>
            </a:r>
            <a:r>
              <a:rPr sz="2600" b="1" spc="-5" dirty="0">
                <a:latin typeface="Arial"/>
                <a:cs typeface="Arial"/>
              </a:rPr>
              <a:t>routing </a:t>
            </a:r>
            <a:r>
              <a:rPr sz="2600" b="1" spc="-10" dirty="0">
                <a:latin typeface="Arial"/>
                <a:cs typeface="Arial"/>
              </a:rPr>
              <a:t>protocols (learned from  </a:t>
            </a:r>
            <a:r>
              <a:rPr sz="2600" b="1" spc="-5" dirty="0">
                <a:latin typeface="Arial"/>
                <a:cs typeface="Arial"/>
              </a:rPr>
              <a:t>other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routers)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Static</a:t>
            </a:r>
            <a:r>
              <a:rPr spc="-110" dirty="0"/>
              <a:t> </a:t>
            </a:r>
            <a:r>
              <a:rPr dirty="0"/>
              <a:t>Routing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8279" y="1840991"/>
            <a:ext cx="8155940" cy="418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58775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Configured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manually</a:t>
            </a:r>
            <a:endParaRPr sz="3000">
              <a:latin typeface="Arial"/>
              <a:cs typeface="Arial"/>
            </a:endParaRPr>
          </a:p>
          <a:p>
            <a:pPr marL="371475" marR="5715" indent="-358775">
              <a:lnSpc>
                <a:spcPts val="3420"/>
              </a:lnSpc>
              <a:spcBef>
                <a:spcPts val="188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Specifies network address and subnet  mask </a:t>
            </a:r>
            <a:r>
              <a:rPr sz="3000" b="1" dirty="0">
                <a:latin typeface="Arial"/>
                <a:cs typeface="Arial"/>
              </a:rPr>
              <a:t>of </a:t>
            </a:r>
            <a:r>
              <a:rPr sz="3000" b="1" spc="-5" dirty="0">
                <a:latin typeface="Arial"/>
                <a:cs typeface="Arial"/>
              </a:rPr>
              <a:t>remote </a:t>
            </a:r>
            <a:r>
              <a:rPr sz="3000" b="1" dirty="0">
                <a:latin typeface="Arial"/>
                <a:cs typeface="Arial"/>
              </a:rPr>
              <a:t>network, and IP </a:t>
            </a:r>
            <a:r>
              <a:rPr sz="3000" b="1" spc="-5" dirty="0">
                <a:latin typeface="Arial"/>
                <a:cs typeface="Arial"/>
              </a:rPr>
              <a:t>address </a:t>
            </a:r>
            <a:r>
              <a:rPr sz="3000" b="1" dirty="0">
                <a:latin typeface="Arial"/>
                <a:cs typeface="Arial"/>
              </a:rPr>
              <a:t>of  </a:t>
            </a:r>
            <a:r>
              <a:rPr sz="3000" b="1" spc="-5" dirty="0">
                <a:latin typeface="Arial"/>
                <a:cs typeface="Arial"/>
              </a:rPr>
              <a:t>next </a:t>
            </a:r>
            <a:r>
              <a:rPr sz="3000" b="1" dirty="0">
                <a:latin typeface="Arial"/>
                <a:cs typeface="Arial"/>
              </a:rPr>
              <a:t>hop router or exit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interface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53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Use static routes</a:t>
            </a:r>
            <a:r>
              <a:rPr sz="3000" b="1" spc="-1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when:</a:t>
            </a:r>
            <a:endParaRPr sz="300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141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5" dirty="0">
                <a:latin typeface="Arial"/>
                <a:cs typeface="Arial"/>
              </a:rPr>
              <a:t>Network only consists of few</a:t>
            </a:r>
            <a:r>
              <a:rPr sz="2600" b="1" spc="10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routers</a:t>
            </a:r>
            <a:endParaRPr sz="2600">
              <a:latin typeface="Arial"/>
              <a:cs typeface="Arial"/>
            </a:endParaRPr>
          </a:p>
          <a:p>
            <a:pPr marL="910590" marR="5080" lvl="1" indent="-360045">
              <a:lnSpc>
                <a:spcPts val="2960"/>
              </a:lnSpc>
              <a:spcBef>
                <a:spcPts val="1635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10" dirty="0">
                <a:latin typeface="Arial"/>
                <a:cs typeface="Arial"/>
              </a:rPr>
              <a:t>Network </a:t>
            </a:r>
            <a:r>
              <a:rPr sz="2600" b="1" spc="-5" dirty="0">
                <a:latin typeface="Arial"/>
                <a:cs typeface="Arial"/>
              </a:rPr>
              <a:t>is </a:t>
            </a:r>
            <a:r>
              <a:rPr sz="2600" b="1" spc="-10" dirty="0">
                <a:latin typeface="Arial"/>
                <a:cs typeface="Arial"/>
              </a:rPr>
              <a:t>connected </a:t>
            </a:r>
            <a:r>
              <a:rPr sz="2600" b="1" spc="-5" dirty="0">
                <a:latin typeface="Arial"/>
                <a:cs typeface="Arial"/>
              </a:rPr>
              <a:t>to </a:t>
            </a:r>
            <a:r>
              <a:rPr sz="2600" b="1" spc="-10" dirty="0">
                <a:latin typeface="Arial"/>
                <a:cs typeface="Arial"/>
              </a:rPr>
              <a:t>Internet </a:t>
            </a:r>
            <a:r>
              <a:rPr sz="2600" b="1" spc="-5" dirty="0">
                <a:latin typeface="Arial"/>
                <a:cs typeface="Arial"/>
              </a:rPr>
              <a:t>only </a:t>
            </a:r>
            <a:r>
              <a:rPr sz="2600" b="1" spc="-10" dirty="0">
                <a:latin typeface="Arial"/>
                <a:cs typeface="Arial"/>
              </a:rPr>
              <a:t>through  </a:t>
            </a:r>
            <a:r>
              <a:rPr sz="2600" b="1" spc="-5" dirty="0">
                <a:latin typeface="Arial"/>
                <a:cs typeface="Arial"/>
              </a:rPr>
              <a:t>one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ISP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Static</a:t>
            </a:r>
            <a:r>
              <a:rPr spc="-110" dirty="0"/>
              <a:t> </a:t>
            </a:r>
            <a:r>
              <a:rPr dirty="0"/>
              <a:t>Routing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0099" y="2321814"/>
            <a:ext cx="7327265" cy="245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10" dirty="0">
                <a:latin typeface="Arial"/>
                <a:cs typeface="Arial"/>
              </a:rPr>
              <a:t>Advantages: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2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Minimal CPU</a:t>
            </a:r>
            <a:r>
              <a:rPr sz="3000" b="1" spc="-9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processing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2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Easy </a:t>
            </a:r>
            <a:r>
              <a:rPr sz="3000" b="1" dirty="0">
                <a:latin typeface="Arial"/>
                <a:cs typeface="Arial"/>
              </a:rPr>
              <a:t>to</a:t>
            </a:r>
            <a:r>
              <a:rPr sz="3000" b="1" spc="-8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configure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2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Easier </a:t>
            </a:r>
            <a:r>
              <a:rPr sz="3000" b="1" dirty="0">
                <a:latin typeface="Arial"/>
                <a:cs typeface="Arial"/>
              </a:rPr>
              <a:t>for administrator to</a:t>
            </a:r>
            <a:r>
              <a:rPr sz="3000" b="1" spc="-9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understand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Static</a:t>
            </a:r>
            <a:r>
              <a:rPr spc="-110" dirty="0"/>
              <a:t> </a:t>
            </a:r>
            <a:r>
              <a:rPr dirty="0"/>
              <a:t>Routing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0099" y="2321814"/>
            <a:ext cx="7882890" cy="3757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10" dirty="0">
                <a:latin typeface="Arial"/>
                <a:cs typeface="Arial"/>
              </a:rPr>
              <a:t>Disadvantages:</a:t>
            </a:r>
            <a:endParaRPr sz="3000">
              <a:latin typeface="Arial"/>
              <a:cs typeface="Arial"/>
            </a:endParaRPr>
          </a:p>
          <a:p>
            <a:pPr marL="371475" marR="343535" indent="-358775">
              <a:lnSpc>
                <a:spcPts val="3420"/>
              </a:lnSpc>
              <a:spcBef>
                <a:spcPts val="188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Configuration and maintenance is time-  consuming</a:t>
            </a:r>
            <a:endParaRPr sz="3000">
              <a:latin typeface="Arial"/>
              <a:cs typeface="Arial"/>
            </a:endParaRPr>
          </a:p>
          <a:p>
            <a:pPr marL="371475" marR="1530985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Does not scale well with growing  </a:t>
            </a:r>
            <a:r>
              <a:rPr sz="3000" b="1" dirty="0">
                <a:latin typeface="Arial"/>
                <a:cs typeface="Arial"/>
              </a:rPr>
              <a:t>networks</a:t>
            </a:r>
            <a:endParaRPr sz="3000">
              <a:latin typeface="Arial"/>
              <a:cs typeface="Arial"/>
            </a:endParaRPr>
          </a:p>
          <a:p>
            <a:pPr marL="371475" marR="5080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Requires complete knowledge of the  </a:t>
            </a:r>
            <a:r>
              <a:rPr sz="3000" b="1" dirty="0">
                <a:latin typeface="Arial"/>
                <a:cs typeface="Arial"/>
              </a:rPr>
              <a:t>whole network for proper</a:t>
            </a:r>
            <a:r>
              <a:rPr sz="3000" b="1" spc="-8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implementation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Static</a:t>
            </a:r>
            <a:r>
              <a:rPr spc="-110" dirty="0"/>
              <a:t> </a:t>
            </a:r>
            <a:r>
              <a:rPr dirty="0"/>
              <a:t>Routing</a:t>
            </a:r>
          </a:p>
        </p:txBody>
      </p:sp>
      <p:sp>
        <p:nvSpPr>
          <p:cNvPr id="3" name="object 3"/>
          <p:cNvSpPr/>
          <p:nvPr/>
        </p:nvSpPr>
        <p:spPr>
          <a:xfrm>
            <a:off x="2127389" y="2170176"/>
            <a:ext cx="6172200" cy="4488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Dynamic</a:t>
            </a:r>
            <a:r>
              <a:rPr spc="-75" dirty="0"/>
              <a:t> </a:t>
            </a:r>
            <a:r>
              <a:rPr dirty="0"/>
              <a:t>routing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908" y="1947672"/>
            <a:ext cx="8099425" cy="421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5080" indent="-358775">
              <a:lnSpc>
                <a:spcPts val="342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Added to routing table by using a dynamic  routing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protocol</a:t>
            </a:r>
            <a:endParaRPr sz="3000">
              <a:latin typeface="Arial"/>
              <a:cs typeface="Arial"/>
            </a:endParaRPr>
          </a:p>
          <a:p>
            <a:pPr marL="371475" marR="1030605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Used </a:t>
            </a:r>
            <a:r>
              <a:rPr sz="3000" b="1" dirty="0">
                <a:latin typeface="Arial"/>
                <a:cs typeface="Arial"/>
              </a:rPr>
              <a:t>by routers to </a:t>
            </a:r>
            <a:r>
              <a:rPr sz="3000" b="1" spc="-5" dirty="0">
                <a:latin typeface="Arial"/>
                <a:cs typeface="Arial"/>
              </a:rPr>
              <a:t>share</a:t>
            </a:r>
            <a:r>
              <a:rPr sz="3000" b="1" spc="-8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information  </a:t>
            </a:r>
            <a:r>
              <a:rPr sz="3000" b="1" spc="-5" dirty="0">
                <a:latin typeface="Arial"/>
                <a:cs typeface="Arial"/>
              </a:rPr>
              <a:t>about the reachability and status of  remote</a:t>
            </a:r>
            <a:r>
              <a:rPr sz="3000" b="1" spc="-9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networks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53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Perform several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activities:</a:t>
            </a:r>
            <a:endParaRPr sz="300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141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5" dirty="0">
                <a:latin typeface="Arial"/>
                <a:cs typeface="Arial"/>
              </a:rPr>
              <a:t>Network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discovery</a:t>
            </a:r>
            <a:endParaRPr sz="260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140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10" dirty="0">
                <a:latin typeface="Arial"/>
                <a:cs typeface="Arial"/>
              </a:rPr>
              <a:t>Updating </a:t>
            </a:r>
            <a:r>
              <a:rPr sz="2600" b="1" spc="-5" dirty="0">
                <a:latin typeface="Arial"/>
                <a:cs typeface="Arial"/>
              </a:rPr>
              <a:t>and </a:t>
            </a:r>
            <a:r>
              <a:rPr sz="2600" b="1" spc="-10" dirty="0">
                <a:latin typeface="Arial"/>
                <a:cs typeface="Arial"/>
              </a:rPr>
              <a:t>maintaining </a:t>
            </a:r>
            <a:r>
              <a:rPr sz="2600" b="1" spc="-5" dirty="0">
                <a:latin typeface="Arial"/>
                <a:cs typeface="Arial"/>
              </a:rPr>
              <a:t>routing</a:t>
            </a:r>
            <a:r>
              <a:rPr sz="2600" b="1" spc="11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tables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Dynamic</a:t>
            </a:r>
            <a:r>
              <a:rPr spc="-75" dirty="0"/>
              <a:t> </a:t>
            </a:r>
            <a:r>
              <a:rPr dirty="0"/>
              <a:t>routing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908" y="1985009"/>
            <a:ext cx="6841490" cy="3323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10" dirty="0">
                <a:latin typeface="Arial"/>
                <a:cs typeface="Arial"/>
              </a:rPr>
              <a:t>Advantages:</a:t>
            </a:r>
            <a:endParaRPr sz="3000">
              <a:latin typeface="Arial"/>
              <a:cs typeface="Arial"/>
            </a:endParaRPr>
          </a:p>
          <a:p>
            <a:pPr marL="371475" marR="28575" indent="-358775">
              <a:lnSpc>
                <a:spcPts val="3420"/>
              </a:lnSpc>
              <a:spcBef>
                <a:spcPts val="188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Less administrative overhead when  adding or deleting a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network</a:t>
            </a:r>
            <a:endParaRPr sz="3000">
              <a:latin typeface="Arial"/>
              <a:cs typeface="Arial"/>
            </a:endParaRPr>
          </a:p>
          <a:p>
            <a:pPr marL="371475" marR="5080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Protocols automatically </a:t>
            </a:r>
            <a:r>
              <a:rPr sz="3000" b="1" spc="-5" dirty="0">
                <a:latin typeface="Arial"/>
                <a:cs typeface="Arial"/>
              </a:rPr>
              <a:t>react </a:t>
            </a:r>
            <a:r>
              <a:rPr sz="3000" b="1" dirty="0">
                <a:latin typeface="Arial"/>
                <a:cs typeface="Arial"/>
              </a:rPr>
              <a:t>to</a:t>
            </a:r>
            <a:r>
              <a:rPr sz="3000" b="1" spc="-9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the  </a:t>
            </a:r>
            <a:r>
              <a:rPr sz="3000" b="1" spc="-5" dirty="0">
                <a:latin typeface="Arial"/>
                <a:cs typeface="Arial"/>
              </a:rPr>
              <a:t>topology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changes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53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More</a:t>
            </a:r>
            <a:r>
              <a:rPr sz="3000" b="1" spc="-10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scalable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458" y="520276"/>
            <a:ext cx="9534948" cy="556049"/>
          </a:xfrm>
          <a:prstGeom prst="rect">
            <a:avLst/>
          </a:prstGeom>
        </p:spPr>
        <p:txBody>
          <a:bodyPr vert="horz" wrap="square" lIns="0" tIns="629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Routing Protocols and Concepts 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168279" y="1667764"/>
            <a:ext cx="5669280" cy="2913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58775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10" dirty="0">
                <a:latin typeface="Arial"/>
                <a:cs typeface="Arial"/>
              </a:rPr>
              <a:t>Routing </a:t>
            </a:r>
            <a:r>
              <a:rPr sz="2600" b="1" spc="-5" dirty="0">
                <a:latin typeface="Arial"/>
                <a:cs typeface="Arial"/>
              </a:rPr>
              <a:t>and </a:t>
            </a:r>
            <a:r>
              <a:rPr sz="2600" b="1" spc="-10" dirty="0">
                <a:latin typeface="Arial"/>
                <a:cs typeface="Arial"/>
              </a:rPr>
              <a:t>packet</a:t>
            </a:r>
            <a:r>
              <a:rPr sz="2600" b="1" spc="6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forwarding</a:t>
            </a:r>
            <a:endParaRPr sz="26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78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10" dirty="0">
                <a:latin typeface="Arial"/>
                <a:cs typeface="Arial"/>
              </a:rPr>
              <a:t>Static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routing</a:t>
            </a:r>
            <a:endParaRPr sz="26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78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10" dirty="0">
                <a:latin typeface="Arial"/>
                <a:cs typeface="Arial"/>
              </a:rPr>
              <a:t>Dynamic </a:t>
            </a:r>
            <a:r>
              <a:rPr sz="2600" b="1" spc="-5" dirty="0">
                <a:latin typeface="Arial"/>
                <a:cs typeface="Arial"/>
              </a:rPr>
              <a:t>routing</a:t>
            </a:r>
            <a:r>
              <a:rPr sz="2600" b="1" spc="1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protocols</a:t>
            </a:r>
            <a:endParaRPr sz="26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78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10" dirty="0">
                <a:latin typeface="Arial"/>
                <a:cs typeface="Arial"/>
              </a:rPr>
              <a:t>Distance vector </a:t>
            </a:r>
            <a:r>
              <a:rPr sz="2600" b="1" spc="-5" dirty="0">
                <a:latin typeface="Arial"/>
                <a:cs typeface="Arial"/>
              </a:rPr>
              <a:t>routing</a:t>
            </a:r>
            <a:r>
              <a:rPr sz="2600" b="1" spc="65" dirty="0">
                <a:latin typeface="Arial"/>
                <a:cs typeface="Arial"/>
              </a:rPr>
              <a:t> </a:t>
            </a:r>
            <a:r>
              <a:rPr sz="2600" b="1" spc="-10" dirty="0" smtClean="0">
                <a:latin typeface="Arial"/>
                <a:cs typeface="Arial"/>
              </a:rPr>
              <a:t>protocols</a:t>
            </a:r>
          </a:p>
          <a:p>
            <a:pPr marL="371475" indent="-358775">
              <a:lnSpc>
                <a:spcPct val="100000"/>
              </a:lnSpc>
              <a:spcBef>
                <a:spcPts val="78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10" dirty="0" smtClean="0">
                <a:latin typeface="Arial"/>
                <a:cs typeface="Arial"/>
              </a:rPr>
              <a:t>Link-state </a:t>
            </a:r>
            <a:r>
              <a:rPr sz="2600" b="1" spc="-5" dirty="0" smtClean="0">
                <a:latin typeface="Arial"/>
                <a:cs typeface="Arial"/>
              </a:rPr>
              <a:t>routing</a:t>
            </a:r>
            <a:r>
              <a:rPr sz="2600" b="1" spc="30" dirty="0" smtClean="0">
                <a:latin typeface="Arial"/>
                <a:cs typeface="Arial"/>
              </a:rPr>
              <a:t> </a:t>
            </a:r>
            <a:r>
              <a:rPr sz="2600" b="1" spc="-10" dirty="0" smtClean="0">
                <a:latin typeface="Arial"/>
                <a:cs typeface="Arial"/>
              </a:rPr>
              <a:t>protocols</a:t>
            </a:r>
            <a:endParaRPr sz="26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buClr>
                <a:srgbClr val="339A9A"/>
              </a:buClr>
              <a:tabLst>
                <a:tab pos="371475" algn="l"/>
                <a:tab pos="372110" algn="l"/>
              </a:tabLst>
            </a:pP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Dynamic</a:t>
            </a:r>
            <a:r>
              <a:rPr spc="-75" dirty="0"/>
              <a:t> </a:t>
            </a:r>
            <a:r>
              <a:rPr dirty="0"/>
              <a:t>Routing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0099" y="2321814"/>
            <a:ext cx="7964805" cy="309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10" dirty="0">
                <a:latin typeface="Arial"/>
                <a:cs typeface="Arial"/>
              </a:rPr>
              <a:t>Disadvantages:</a:t>
            </a:r>
            <a:endParaRPr sz="3000">
              <a:latin typeface="Arial"/>
              <a:cs typeface="Arial"/>
            </a:endParaRPr>
          </a:p>
          <a:p>
            <a:pPr marL="371475" marR="350520" indent="-358775">
              <a:lnSpc>
                <a:spcPts val="3420"/>
              </a:lnSpc>
              <a:spcBef>
                <a:spcPts val="188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Router resources are used (CPU </a:t>
            </a:r>
            <a:r>
              <a:rPr sz="3000" b="1" spc="-10" dirty="0">
                <a:latin typeface="Arial"/>
                <a:cs typeface="Arial"/>
              </a:rPr>
              <a:t>cycles,  </a:t>
            </a:r>
            <a:r>
              <a:rPr sz="3000" b="1" spc="-5" dirty="0">
                <a:latin typeface="Arial"/>
                <a:cs typeface="Arial"/>
              </a:rPr>
              <a:t>memory and link</a:t>
            </a:r>
            <a:r>
              <a:rPr sz="3000" b="1" spc="-7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bandwidth)</a:t>
            </a:r>
            <a:endParaRPr sz="3000">
              <a:latin typeface="Arial"/>
              <a:cs typeface="Arial"/>
            </a:endParaRPr>
          </a:p>
          <a:p>
            <a:pPr marL="371475" marR="5080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More administrator knowledge is required  for configuration, verification and  </a:t>
            </a:r>
            <a:r>
              <a:rPr sz="3000" b="1" dirty="0">
                <a:latin typeface="Arial"/>
                <a:cs typeface="Arial"/>
              </a:rPr>
              <a:t>troubleshooting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Dynamic</a:t>
            </a:r>
            <a:r>
              <a:rPr spc="-75" dirty="0"/>
              <a:t> </a:t>
            </a:r>
            <a:r>
              <a:rPr dirty="0"/>
              <a:t>Routing</a:t>
            </a:r>
          </a:p>
        </p:txBody>
      </p:sp>
      <p:sp>
        <p:nvSpPr>
          <p:cNvPr id="3" name="object 3"/>
          <p:cNvSpPr/>
          <p:nvPr/>
        </p:nvSpPr>
        <p:spPr>
          <a:xfrm>
            <a:off x="2178443" y="2188629"/>
            <a:ext cx="6419850" cy="4493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Best </a:t>
            </a:r>
            <a:r>
              <a:rPr dirty="0"/>
              <a:t>Path and</a:t>
            </a:r>
            <a:r>
              <a:rPr spc="-80" dirty="0"/>
              <a:t> </a:t>
            </a:r>
            <a:r>
              <a:rPr spc="-5" dirty="0"/>
              <a:t>Metric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908" y="1868423"/>
            <a:ext cx="8222615" cy="448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58775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Multiple path to </a:t>
            </a:r>
            <a:r>
              <a:rPr sz="3000" b="1" spc="-5" dirty="0">
                <a:latin typeface="Arial"/>
                <a:cs typeface="Arial"/>
              </a:rPr>
              <a:t>same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destination</a:t>
            </a:r>
            <a:endParaRPr sz="3000">
              <a:latin typeface="Arial"/>
              <a:cs typeface="Arial"/>
            </a:endParaRPr>
          </a:p>
          <a:p>
            <a:pPr marL="371475" marR="5080" indent="-358775">
              <a:lnSpc>
                <a:spcPts val="3060"/>
              </a:lnSpc>
              <a:spcBef>
                <a:spcPts val="181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Best path is selected by the routing  protocol, based on a specific value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(metric)</a:t>
            </a:r>
            <a:endParaRPr sz="3000">
              <a:latin typeface="Arial"/>
              <a:cs typeface="Arial"/>
            </a:endParaRPr>
          </a:p>
          <a:p>
            <a:pPr marL="371475" marR="233679" indent="-358775">
              <a:lnSpc>
                <a:spcPts val="306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Each protocol uses its own rules and  metrics to build and update routing</a:t>
            </a:r>
            <a:r>
              <a:rPr sz="3000" b="1" spc="2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tables</a:t>
            </a:r>
            <a:endParaRPr sz="3000">
              <a:latin typeface="Arial"/>
              <a:cs typeface="Arial"/>
            </a:endParaRPr>
          </a:p>
          <a:p>
            <a:pPr marL="371475" marR="368935" indent="-358775">
              <a:lnSpc>
                <a:spcPts val="306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Metric </a:t>
            </a:r>
            <a:r>
              <a:rPr sz="3000" b="1" dirty="0">
                <a:latin typeface="Arial"/>
                <a:cs typeface="Arial"/>
              </a:rPr>
              <a:t>is used to </a:t>
            </a:r>
            <a:r>
              <a:rPr sz="3000" b="1" spc="-5" dirty="0">
                <a:latin typeface="Arial"/>
                <a:cs typeface="Arial"/>
              </a:rPr>
              <a:t>measure </a:t>
            </a:r>
            <a:r>
              <a:rPr sz="3000" b="1" dirty="0">
                <a:latin typeface="Arial"/>
                <a:cs typeface="Arial"/>
              </a:rPr>
              <a:t>the distance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to  </a:t>
            </a:r>
            <a:r>
              <a:rPr sz="3000" b="1" spc="-5" dirty="0">
                <a:latin typeface="Arial"/>
                <a:cs typeface="Arial"/>
              </a:rPr>
              <a:t>the destination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network</a:t>
            </a:r>
            <a:endParaRPr sz="3000">
              <a:latin typeface="Arial"/>
              <a:cs typeface="Arial"/>
            </a:endParaRPr>
          </a:p>
          <a:p>
            <a:pPr marL="371475" marR="1286510" indent="-358775">
              <a:lnSpc>
                <a:spcPts val="306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Lowest </a:t>
            </a:r>
            <a:r>
              <a:rPr sz="3000" b="1" spc="-5" dirty="0">
                <a:latin typeface="Arial"/>
                <a:cs typeface="Arial"/>
              </a:rPr>
              <a:t>metric </a:t>
            </a:r>
            <a:r>
              <a:rPr sz="3000" b="1" dirty="0">
                <a:latin typeface="Arial"/>
                <a:cs typeface="Arial"/>
              </a:rPr>
              <a:t>= best path, placed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in  </a:t>
            </a:r>
            <a:r>
              <a:rPr sz="3000" b="1" spc="-5" dirty="0">
                <a:latin typeface="Arial"/>
                <a:cs typeface="Arial"/>
              </a:rPr>
              <a:t>routing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table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Metrics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908" y="2009394"/>
            <a:ext cx="7934325" cy="464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33020" indent="-358775">
              <a:lnSpc>
                <a:spcPts val="306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Hop cont: counts the number of routers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  packet must</a:t>
            </a:r>
            <a:r>
              <a:rPr sz="3000" b="1" spc="-70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traverse</a:t>
            </a:r>
            <a:endParaRPr sz="3000" dirty="0">
              <a:latin typeface="Arial"/>
              <a:cs typeface="Arial"/>
            </a:endParaRPr>
          </a:p>
          <a:p>
            <a:pPr marL="371475" marR="1113155" indent="-358775">
              <a:lnSpc>
                <a:spcPts val="306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Bandwidth: preferring the path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with  highest</a:t>
            </a:r>
            <a:r>
              <a:rPr sz="3000" b="1" spc="-8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bandwidth</a:t>
            </a:r>
            <a:endParaRPr sz="30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24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Load: traffic utilization on a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link</a:t>
            </a:r>
            <a:endParaRPr sz="30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26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Delay: time for a packet to traverse a</a:t>
            </a:r>
            <a:r>
              <a:rPr sz="3000" b="1" spc="-10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path</a:t>
            </a:r>
            <a:endParaRPr sz="30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26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Reliability: probability of </a:t>
            </a:r>
            <a:r>
              <a:rPr sz="3000" b="1" spc="-5" dirty="0">
                <a:latin typeface="Arial"/>
                <a:cs typeface="Arial"/>
              </a:rPr>
              <a:t>a </a:t>
            </a:r>
            <a:r>
              <a:rPr sz="3000" b="1" dirty="0">
                <a:latin typeface="Arial"/>
                <a:cs typeface="Arial"/>
              </a:rPr>
              <a:t>link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failure</a:t>
            </a:r>
            <a:endParaRPr sz="3000" dirty="0">
              <a:latin typeface="Arial"/>
              <a:cs typeface="Arial"/>
            </a:endParaRPr>
          </a:p>
          <a:p>
            <a:pPr marL="371475" marR="74930" indent="-358775">
              <a:lnSpc>
                <a:spcPts val="3060"/>
              </a:lnSpc>
              <a:spcBef>
                <a:spcPts val="181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Cost: determined by IOS or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administrator  to indicate </a:t>
            </a:r>
            <a:r>
              <a:rPr sz="3000" b="1" spc="-5" dirty="0">
                <a:latin typeface="Arial"/>
                <a:cs typeface="Arial"/>
              </a:rPr>
              <a:t>preference </a:t>
            </a:r>
            <a:r>
              <a:rPr sz="3000" b="1" dirty="0">
                <a:latin typeface="Arial"/>
                <a:cs typeface="Arial"/>
              </a:rPr>
              <a:t>for </a:t>
            </a:r>
            <a:r>
              <a:rPr sz="3000" b="1" spc="-5" dirty="0">
                <a:latin typeface="Arial"/>
                <a:cs typeface="Arial"/>
              </a:rPr>
              <a:t>a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route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Path</a:t>
            </a:r>
            <a:r>
              <a:rPr spc="-105" dirty="0"/>
              <a:t> </a:t>
            </a:r>
            <a:r>
              <a:rPr dirty="0"/>
              <a:t>Determination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908" y="1865375"/>
            <a:ext cx="7990840" cy="463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5080" indent="-358775">
              <a:lnSpc>
                <a:spcPts val="306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The </a:t>
            </a:r>
            <a:r>
              <a:rPr sz="3000" b="1" spc="-5" dirty="0">
                <a:latin typeface="Arial"/>
                <a:cs typeface="Arial"/>
              </a:rPr>
              <a:t>process </a:t>
            </a:r>
            <a:r>
              <a:rPr sz="3000" b="1" dirty="0">
                <a:latin typeface="Arial"/>
                <a:cs typeface="Arial"/>
              </a:rPr>
              <a:t>of how the router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determines  which path to use when forwarding </a:t>
            </a:r>
            <a:r>
              <a:rPr sz="3000" b="1" spc="-5" dirty="0">
                <a:latin typeface="Arial"/>
                <a:cs typeface="Arial"/>
              </a:rPr>
              <a:t>a  </a:t>
            </a:r>
            <a:r>
              <a:rPr sz="3000" b="1" spc="-10" dirty="0">
                <a:latin typeface="Arial"/>
                <a:cs typeface="Arial"/>
              </a:rPr>
              <a:t>packet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24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Directly</a:t>
            </a:r>
            <a:r>
              <a:rPr sz="3000" b="1" spc="-10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connected</a:t>
            </a:r>
            <a:endParaRPr sz="300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110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10" dirty="0">
                <a:latin typeface="Arial"/>
                <a:cs typeface="Arial"/>
              </a:rPr>
              <a:t>Forwarded directly </a:t>
            </a:r>
            <a:r>
              <a:rPr sz="2600" b="1" spc="-5" dirty="0">
                <a:latin typeface="Arial"/>
                <a:cs typeface="Arial"/>
              </a:rPr>
              <a:t>to the</a:t>
            </a:r>
            <a:r>
              <a:rPr sz="2600" b="1" spc="9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destination</a:t>
            </a:r>
            <a:endParaRPr sz="26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25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Remote</a:t>
            </a:r>
            <a:r>
              <a:rPr sz="3000" b="1" spc="-9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network</a:t>
            </a:r>
            <a:endParaRPr sz="300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110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10" dirty="0">
                <a:latin typeface="Arial"/>
                <a:cs typeface="Arial"/>
              </a:rPr>
              <a:t>Forwarded </a:t>
            </a:r>
            <a:r>
              <a:rPr sz="2600" b="1" spc="-5" dirty="0">
                <a:latin typeface="Arial"/>
                <a:cs typeface="Arial"/>
              </a:rPr>
              <a:t>to </a:t>
            </a:r>
            <a:r>
              <a:rPr sz="2600" b="1" spc="-10" dirty="0">
                <a:latin typeface="Arial"/>
                <a:cs typeface="Arial"/>
              </a:rPr>
              <a:t>another</a:t>
            </a:r>
            <a:r>
              <a:rPr sz="2600" b="1" spc="5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router</a:t>
            </a:r>
            <a:endParaRPr sz="26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25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No route</a:t>
            </a:r>
            <a:r>
              <a:rPr sz="3000" b="1" spc="-9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determined</a:t>
            </a:r>
            <a:endParaRPr sz="300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110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5" dirty="0">
                <a:latin typeface="Arial"/>
                <a:cs typeface="Arial"/>
              </a:rPr>
              <a:t>Packet discarded, ICMP unreachable</a:t>
            </a:r>
            <a:r>
              <a:rPr sz="2600" b="1" spc="14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sent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Switching</a:t>
            </a:r>
            <a:r>
              <a:rPr spc="-110" dirty="0"/>
              <a:t> </a:t>
            </a:r>
            <a:r>
              <a:rPr dirty="0"/>
              <a:t>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908" y="1874519"/>
            <a:ext cx="7981950" cy="5027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20320" indent="-358775">
              <a:lnSpc>
                <a:spcPts val="342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Process used by a router to accept a  packet on one interface and forward it out  </a:t>
            </a:r>
            <a:r>
              <a:rPr sz="3000" b="1" dirty="0">
                <a:latin typeface="Arial"/>
                <a:cs typeface="Arial"/>
              </a:rPr>
              <a:t>another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interface</a:t>
            </a:r>
            <a:endParaRPr sz="3000" dirty="0">
              <a:latin typeface="Arial"/>
              <a:cs typeface="Arial"/>
            </a:endParaRPr>
          </a:p>
          <a:p>
            <a:pPr marL="371475" marR="5080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Decapsulate the Layer 3 packet by  removing Layer 2 frame header and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trailer</a:t>
            </a:r>
            <a:endParaRPr sz="3000" dirty="0">
              <a:latin typeface="Arial"/>
              <a:cs typeface="Arial"/>
            </a:endParaRPr>
          </a:p>
          <a:p>
            <a:pPr marL="371475" marR="460375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Examines destination IP </a:t>
            </a:r>
            <a:r>
              <a:rPr sz="3000" b="1" spc="-5" dirty="0">
                <a:latin typeface="Arial"/>
                <a:cs typeface="Arial"/>
              </a:rPr>
              <a:t>address </a:t>
            </a:r>
            <a:r>
              <a:rPr sz="3000" b="1" dirty="0">
                <a:latin typeface="Arial"/>
                <a:cs typeface="Arial"/>
              </a:rPr>
              <a:t>of the  </a:t>
            </a:r>
            <a:r>
              <a:rPr sz="3000" b="1" spc="-5" dirty="0">
                <a:latin typeface="Arial"/>
                <a:cs typeface="Arial"/>
              </a:rPr>
              <a:t>packet to find best path in routing</a:t>
            </a:r>
            <a:r>
              <a:rPr sz="3000" b="1" spc="2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table</a:t>
            </a:r>
            <a:endParaRPr sz="3000" dirty="0">
              <a:latin typeface="Arial"/>
              <a:cs typeface="Arial"/>
            </a:endParaRPr>
          </a:p>
          <a:p>
            <a:pPr marL="371475" marR="640715" indent="-358775" algn="just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Encapsulate Layer 3 packet into a new  Layer 2 frame and forwards on </a:t>
            </a:r>
            <a:r>
              <a:rPr sz="3000" b="1" spc="-10" dirty="0">
                <a:latin typeface="Arial"/>
                <a:cs typeface="Arial"/>
              </a:rPr>
              <a:t>correct  </a:t>
            </a:r>
            <a:r>
              <a:rPr sz="3000" b="1" spc="-5" dirty="0">
                <a:latin typeface="Arial"/>
                <a:cs typeface="Arial"/>
              </a:rPr>
              <a:t>interface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2291" y="1845309"/>
            <a:ext cx="525589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58775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5" dirty="0">
                <a:latin typeface="Arial"/>
                <a:cs typeface="Arial"/>
              </a:rPr>
              <a:t>PC 1 will send a packet to PC</a:t>
            </a:r>
            <a:r>
              <a:rPr sz="2600" b="1" spc="8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6815" y="2770631"/>
            <a:ext cx="6840473" cy="3712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Example</a:t>
            </a:r>
            <a:r>
              <a:rPr spc="-80" dirty="0"/>
              <a:t> </a:t>
            </a:r>
            <a:r>
              <a:rPr dirty="0"/>
              <a:t>cont.</a:t>
            </a:r>
          </a:p>
        </p:txBody>
      </p:sp>
      <p:sp>
        <p:nvSpPr>
          <p:cNvPr id="3" name="object 3"/>
          <p:cNvSpPr/>
          <p:nvPr/>
        </p:nvSpPr>
        <p:spPr>
          <a:xfrm>
            <a:off x="1891169" y="4570476"/>
            <a:ext cx="6840473" cy="2071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8017" y="2122932"/>
            <a:ext cx="7129271" cy="2020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Example</a:t>
            </a:r>
            <a:r>
              <a:rPr spc="-80" dirty="0"/>
              <a:t> </a:t>
            </a:r>
            <a:r>
              <a:rPr dirty="0"/>
              <a:t>cont.</a:t>
            </a:r>
          </a:p>
        </p:txBody>
      </p:sp>
      <p:sp>
        <p:nvSpPr>
          <p:cNvPr id="3" name="object 3"/>
          <p:cNvSpPr/>
          <p:nvPr/>
        </p:nvSpPr>
        <p:spPr>
          <a:xfrm>
            <a:off x="1230515" y="3355847"/>
            <a:ext cx="8225028" cy="2405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Example</a:t>
            </a:r>
            <a:r>
              <a:rPr spc="-80" dirty="0"/>
              <a:t> </a:t>
            </a:r>
            <a:r>
              <a:rPr dirty="0"/>
              <a:t>cont.</a:t>
            </a:r>
          </a:p>
        </p:txBody>
      </p:sp>
      <p:sp>
        <p:nvSpPr>
          <p:cNvPr id="3" name="object 3"/>
          <p:cNvSpPr/>
          <p:nvPr/>
        </p:nvSpPr>
        <p:spPr>
          <a:xfrm>
            <a:off x="1230515" y="2795777"/>
            <a:ext cx="8225028" cy="3525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Routers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8279" y="1697735"/>
            <a:ext cx="7464425" cy="512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58775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Special type of</a:t>
            </a:r>
            <a:r>
              <a:rPr sz="3000" b="1" spc="-8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computer</a:t>
            </a:r>
            <a:endParaRPr sz="3000" dirty="0">
              <a:latin typeface="Arial"/>
              <a:cs typeface="Arial"/>
            </a:endParaRPr>
          </a:p>
          <a:p>
            <a:pPr marL="371475" marR="793115" indent="-358775">
              <a:lnSpc>
                <a:spcPts val="3420"/>
              </a:lnSpc>
              <a:spcBef>
                <a:spcPts val="188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Connect and allow communication  </a:t>
            </a:r>
            <a:r>
              <a:rPr sz="3000" b="1" dirty="0">
                <a:latin typeface="Arial"/>
                <a:cs typeface="Arial"/>
              </a:rPr>
              <a:t>between two</a:t>
            </a:r>
            <a:r>
              <a:rPr sz="3000" b="1" spc="-8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networks</a:t>
            </a:r>
            <a:endParaRPr sz="3000" dirty="0">
              <a:latin typeface="Arial"/>
              <a:cs typeface="Arial"/>
            </a:endParaRPr>
          </a:p>
          <a:p>
            <a:pPr marL="371475" marR="519430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Determine the best path through the  </a:t>
            </a:r>
            <a:r>
              <a:rPr sz="3000" b="1" dirty="0">
                <a:latin typeface="Arial"/>
                <a:cs typeface="Arial"/>
              </a:rPr>
              <a:t>network</a:t>
            </a:r>
            <a:endParaRPr sz="30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53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Configuration files to control the</a:t>
            </a:r>
            <a:r>
              <a:rPr sz="3000" b="1" spc="-5" dirty="0">
                <a:latin typeface="Arial"/>
                <a:cs typeface="Arial"/>
              </a:rPr>
              <a:t> traffic</a:t>
            </a:r>
            <a:endParaRPr sz="30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2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Generally have two connection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types:</a:t>
            </a:r>
            <a:endParaRPr sz="3000" dirty="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141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5" dirty="0">
                <a:latin typeface="Arial"/>
                <a:cs typeface="Arial"/>
              </a:rPr>
              <a:t>WAN </a:t>
            </a:r>
            <a:r>
              <a:rPr sz="2600" b="1" spc="-10" dirty="0">
                <a:latin typeface="Arial"/>
                <a:cs typeface="Arial"/>
              </a:rPr>
              <a:t>connection (connection </a:t>
            </a:r>
            <a:r>
              <a:rPr sz="2600" b="1" spc="-5" dirty="0">
                <a:latin typeface="Arial"/>
                <a:cs typeface="Arial"/>
              </a:rPr>
              <a:t>to</a:t>
            </a:r>
            <a:r>
              <a:rPr sz="2600" b="1" spc="9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ISP)</a:t>
            </a:r>
            <a:endParaRPr sz="2600" dirty="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140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5" dirty="0">
                <a:latin typeface="Arial"/>
                <a:cs typeface="Arial"/>
              </a:rPr>
              <a:t>LAN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connection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IP Routing</a:t>
            </a:r>
            <a:r>
              <a:rPr spc="-110" dirty="0"/>
              <a:t> </a:t>
            </a:r>
            <a:r>
              <a:rPr dirty="0"/>
              <a:t>protocol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908" y="2056638"/>
            <a:ext cx="8067675" cy="421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58775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RIP (Routing Information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Protocol)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2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IGRP (Interior Gateway Routing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Protocol)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2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EIGRP (Enhanced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IGRP)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2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OSPF (Open Shortest Path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First)</a:t>
            </a:r>
            <a:endParaRPr sz="3000">
              <a:latin typeface="Arial"/>
              <a:cs typeface="Arial"/>
            </a:endParaRPr>
          </a:p>
          <a:p>
            <a:pPr marL="371475" marR="5080" indent="-358775">
              <a:lnSpc>
                <a:spcPts val="3420"/>
              </a:lnSpc>
              <a:spcBef>
                <a:spcPts val="188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IS-IS (Intermediate System-to-Intermediate  </a:t>
            </a:r>
            <a:r>
              <a:rPr sz="3000" b="1" spc="-10" dirty="0">
                <a:latin typeface="Arial"/>
                <a:cs typeface="Arial"/>
              </a:rPr>
              <a:t>System)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53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BGP (Border Gateway</a:t>
            </a:r>
            <a:r>
              <a:rPr sz="3000" b="1" spc="-9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Protocol)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60356" y="6990588"/>
            <a:ext cx="15240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7F7F7F"/>
                </a:solidFill>
                <a:latin typeface="Arial"/>
                <a:cs typeface="Arial"/>
              </a:rPr>
              <a:t>32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1891" y="6990588"/>
            <a:ext cx="50800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7F7F7F"/>
                </a:solidFill>
                <a:latin typeface="Arial"/>
                <a:cs typeface="Arial"/>
              </a:rPr>
              <a:t>Version</a:t>
            </a:r>
            <a:r>
              <a:rPr sz="900" spc="-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Autonomous System</a:t>
            </a:r>
            <a:r>
              <a:rPr spc="-110" dirty="0"/>
              <a:t> </a:t>
            </a:r>
            <a:r>
              <a:rPr spc="-5" dirty="0"/>
              <a:t>(AS)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3810">
              <a:lnSpc>
                <a:spcPct val="100000"/>
              </a:lnSpc>
              <a:spcBef>
                <a:spcPts val="740"/>
              </a:spcBef>
              <a:tabLst>
                <a:tab pos="1126490" algn="l"/>
              </a:tabLst>
            </a:pPr>
            <a:r>
              <a:rPr sz="1350" spc="-7" baseline="3086" dirty="0"/>
              <a:t>002-1	</a:t>
            </a:r>
            <a:r>
              <a:rPr sz="700" dirty="0"/>
              <a:t>© 2002, </a:t>
            </a:r>
            <a:r>
              <a:rPr sz="700" spc="-5" dirty="0"/>
              <a:t>Svenska-CNAP </a:t>
            </a:r>
            <a:r>
              <a:rPr sz="700" dirty="0"/>
              <a:t>/ Halmstad</a:t>
            </a:r>
            <a:r>
              <a:rPr sz="700" spc="-20" dirty="0"/>
              <a:t> </a:t>
            </a:r>
            <a:r>
              <a:rPr sz="700" spc="-5" dirty="0"/>
              <a:t>University.</a:t>
            </a:r>
            <a:endParaRPr sz="700"/>
          </a:p>
        </p:txBody>
      </p:sp>
      <p:sp>
        <p:nvSpPr>
          <p:cNvPr id="6" name="object 6"/>
          <p:cNvSpPr/>
          <p:nvPr/>
        </p:nvSpPr>
        <p:spPr>
          <a:xfrm>
            <a:off x="1602371" y="3484626"/>
            <a:ext cx="7561326" cy="3678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39908" y="1773682"/>
            <a:ext cx="7913370" cy="155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600" b="1" spc="-10" dirty="0">
                <a:latin typeface="Arial"/>
                <a:cs typeface="Arial"/>
              </a:rPr>
              <a:t>Collection </a:t>
            </a:r>
            <a:r>
              <a:rPr sz="2600" b="1" spc="-5" dirty="0">
                <a:latin typeface="Arial"/>
                <a:cs typeface="Arial"/>
              </a:rPr>
              <a:t>of</a:t>
            </a:r>
            <a:r>
              <a:rPr sz="2600" b="1" spc="5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networks/routers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lr>
                <a:srgbClr val="339A9A"/>
              </a:buClr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600" b="1" spc="-10" dirty="0">
                <a:latin typeface="Arial"/>
                <a:cs typeface="Arial"/>
              </a:rPr>
              <a:t>Share </a:t>
            </a:r>
            <a:r>
              <a:rPr sz="2600" b="1" spc="-5" dirty="0">
                <a:latin typeface="Arial"/>
                <a:cs typeface="Arial"/>
              </a:rPr>
              <a:t>a </a:t>
            </a:r>
            <a:r>
              <a:rPr sz="2600" b="1" spc="-10" dirty="0">
                <a:latin typeface="Arial"/>
                <a:cs typeface="Arial"/>
              </a:rPr>
              <a:t>common </a:t>
            </a:r>
            <a:r>
              <a:rPr sz="2600" b="1" spc="-5" dirty="0">
                <a:latin typeface="Arial"/>
                <a:cs typeface="Arial"/>
              </a:rPr>
              <a:t>routing</a:t>
            </a:r>
            <a:r>
              <a:rPr sz="2600" b="1" spc="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strategy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lr>
                <a:srgbClr val="339A9A"/>
              </a:buClr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600" b="1" spc="-15" dirty="0">
                <a:latin typeface="Arial"/>
                <a:cs typeface="Arial"/>
              </a:rPr>
              <a:t>Viewed </a:t>
            </a:r>
            <a:r>
              <a:rPr sz="2600" b="1" spc="-5" dirty="0">
                <a:latin typeface="Arial"/>
                <a:cs typeface="Arial"/>
              </a:rPr>
              <a:t>as a single entity from the </a:t>
            </a:r>
            <a:r>
              <a:rPr sz="2600" b="1" spc="-10" dirty="0">
                <a:latin typeface="Arial"/>
                <a:cs typeface="Arial"/>
              </a:rPr>
              <a:t>outside</a:t>
            </a:r>
            <a:r>
              <a:rPr sz="2600" b="1" spc="13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world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Routing</a:t>
            </a:r>
            <a:r>
              <a:rPr spc="-110" dirty="0"/>
              <a:t> </a:t>
            </a:r>
            <a:r>
              <a:rPr dirty="0"/>
              <a:t>Protocols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908" y="1803146"/>
            <a:ext cx="3889375" cy="3493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5080" indent="-358775">
              <a:lnSpc>
                <a:spcPts val="296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10" dirty="0">
                <a:latin typeface="Arial"/>
                <a:cs typeface="Arial"/>
              </a:rPr>
              <a:t>Routing protocols can  </a:t>
            </a:r>
            <a:r>
              <a:rPr sz="2600" b="1" spc="-5" dirty="0">
                <a:latin typeface="Arial"/>
                <a:cs typeface="Arial"/>
              </a:rPr>
              <a:t>be classified into  </a:t>
            </a:r>
            <a:r>
              <a:rPr sz="2600" b="1" spc="-10" dirty="0">
                <a:latin typeface="Arial"/>
                <a:cs typeface="Arial"/>
              </a:rPr>
              <a:t>different groups  according </a:t>
            </a:r>
            <a:r>
              <a:rPr sz="2600" b="1" spc="-5" dirty="0">
                <a:latin typeface="Arial"/>
                <a:cs typeface="Arial"/>
              </a:rPr>
              <a:t>to </a:t>
            </a:r>
            <a:r>
              <a:rPr sz="2600" b="1" spc="-10" dirty="0">
                <a:latin typeface="Arial"/>
                <a:cs typeface="Arial"/>
              </a:rPr>
              <a:t>their  </a:t>
            </a:r>
            <a:r>
              <a:rPr sz="2600" b="1" spc="-5" dirty="0">
                <a:latin typeface="Arial"/>
                <a:cs typeface="Arial"/>
              </a:rPr>
              <a:t>characteristics</a:t>
            </a:r>
            <a:endParaRPr sz="2600">
              <a:latin typeface="Arial"/>
              <a:cs typeface="Arial"/>
            </a:endParaRPr>
          </a:p>
          <a:p>
            <a:pPr marL="910590" marR="778510" lvl="1" indent="-360045">
              <a:lnSpc>
                <a:spcPts val="2510"/>
              </a:lnSpc>
              <a:spcBef>
                <a:spcPts val="132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200" b="1" spc="-5" dirty="0">
                <a:latin typeface="Arial"/>
                <a:cs typeface="Arial"/>
              </a:rPr>
              <a:t>Interior Gateway  Protocols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(IGP)</a:t>
            </a:r>
            <a:endParaRPr sz="2200">
              <a:latin typeface="Arial"/>
              <a:cs typeface="Arial"/>
            </a:endParaRPr>
          </a:p>
          <a:p>
            <a:pPr marL="910590" marR="687705" lvl="1" indent="-360045">
              <a:lnSpc>
                <a:spcPts val="2510"/>
              </a:lnSpc>
              <a:spcBef>
                <a:spcPts val="1315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200" b="1" spc="-5" dirty="0">
                <a:latin typeface="Arial"/>
                <a:cs typeface="Arial"/>
              </a:rPr>
              <a:t>Exterior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Gateway  Protocols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(EGP)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31193" y="2482595"/>
            <a:ext cx="4104132" cy="3605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47656" y="6999568"/>
            <a:ext cx="177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10"/>
              </a:lnSpc>
            </a:pPr>
            <a:fld id="{81D60167-4931-47E6-BA6A-407CBD079E47}" type="slidenum">
              <a:rPr sz="900" spc="-5" dirty="0">
                <a:solidFill>
                  <a:srgbClr val="7F7F7F"/>
                </a:solidFill>
                <a:latin typeface="Arial"/>
                <a:cs typeface="Arial"/>
              </a:rPr>
              <a:t>32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IGP Routing</a:t>
            </a:r>
            <a:r>
              <a:rPr spc="-120" dirty="0"/>
              <a:t> </a:t>
            </a:r>
            <a:r>
              <a:rPr dirty="0"/>
              <a:t>Protocols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7656" y="6999568"/>
            <a:ext cx="177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10"/>
              </a:lnSpc>
            </a:pPr>
            <a:fld id="{81D60167-4931-47E6-BA6A-407CBD079E47}" type="slidenum">
              <a:rPr sz="900" spc="-5" dirty="0">
                <a:solidFill>
                  <a:srgbClr val="7F7F7F"/>
                </a:solidFill>
                <a:latin typeface="Arial"/>
                <a:cs typeface="Arial"/>
              </a:rPr>
              <a:t>33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0099" y="2321814"/>
            <a:ext cx="7976234" cy="369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5" dirty="0">
                <a:latin typeface="Arial"/>
                <a:cs typeface="Arial"/>
              </a:rPr>
              <a:t>Two classes of routing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protocols: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2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Distance</a:t>
            </a:r>
            <a:r>
              <a:rPr sz="3000" b="1" spc="-8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vector</a:t>
            </a:r>
            <a:endParaRPr sz="3000">
              <a:latin typeface="Arial"/>
              <a:cs typeface="Arial"/>
            </a:endParaRPr>
          </a:p>
          <a:p>
            <a:pPr marL="910590" marR="5080" lvl="1" indent="-360045">
              <a:lnSpc>
                <a:spcPts val="2960"/>
              </a:lnSpc>
              <a:spcBef>
                <a:spcPts val="1645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10" dirty="0">
                <a:latin typeface="Arial"/>
                <a:cs typeface="Arial"/>
              </a:rPr>
              <a:t>Determines </a:t>
            </a:r>
            <a:r>
              <a:rPr sz="2600" b="1" spc="-5" dirty="0">
                <a:latin typeface="Arial"/>
                <a:cs typeface="Arial"/>
              </a:rPr>
              <a:t>the </a:t>
            </a:r>
            <a:r>
              <a:rPr sz="2600" b="1" spc="-10" dirty="0">
                <a:latin typeface="Arial"/>
                <a:cs typeface="Arial"/>
              </a:rPr>
              <a:t>direction </a:t>
            </a:r>
            <a:r>
              <a:rPr sz="2600" b="1" spc="-5" dirty="0">
                <a:latin typeface="Arial"/>
                <a:cs typeface="Arial"/>
              </a:rPr>
              <a:t>and </a:t>
            </a:r>
            <a:r>
              <a:rPr sz="2600" b="1" spc="-10" dirty="0">
                <a:latin typeface="Arial"/>
                <a:cs typeface="Arial"/>
              </a:rPr>
              <a:t>distance </a:t>
            </a:r>
            <a:r>
              <a:rPr sz="2600" b="1" spc="-5" dirty="0">
                <a:latin typeface="Arial"/>
                <a:cs typeface="Arial"/>
              </a:rPr>
              <a:t>to </a:t>
            </a:r>
            <a:r>
              <a:rPr sz="2600" b="1" spc="-10" dirty="0">
                <a:latin typeface="Arial"/>
                <a:cs typeface="Arial"/>
              </a:rPr>
              <a:t>any  </a:t>
            </a:r>
            <a:r>
              <a:rPr sz="2600" b="1" spc="-5" dirty="0">
                <a:latin typeface="Arial"/>
                <a:cs typeface="Arial"/>
              </a:rPr>
              <a:t>link in the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internetwork</a:t>
            </a:r>
            <a:endParaRPr sz="26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53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Link-state</a:t>
            </a:r>
            <a:endParaRPr sz="3000">
              <a:latin typeface="Arial"/>
              <a:cs typeface="Arial"/>
            </a:endParaRPr>
          </a:p>
          <a:p>
            <a:pPr marL="910590" marR="482600" lvl="1" indent="-360045">
              <a:lnSpc>
                <a:spcPts val="2960"/>
              </a:lnSpc>
              <a:spcBef>
                <a:spcPts val="1645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600" b="1" spc="-10" dirty="0">
                <a:latin typeface="Arial"/>
                <a:cs typeface="Arial"/>
              </a:rPr>
              <a:t>Recreates </a:t>
            </a:r>
            <a:r>
              <a:rPr sz="2600" b="1" spc="-5" dirty="0">
                <a:latin typeface="Arial"/>
                <a:cs typeface="Arial"/>
              </a:rPr>
              <a:t>the </a:t>
            </a:r>
            <a:r>
              <a:rPr sz="2600" b="1" spc="-10" dirty="0">
                <a:latin typeface="Arial"/>
                <a:cs typeface="Arial"/>
              </a:rPr>
              <a:t>exact topology </a:t>
            </a:r>
            <a:r>
              <a:rPr sz="2600" b="1" spc="-5" dirty="0">
                <a:latin typeface="Arial"/>
                <a:cs typeface="Arial"/>
              </a:rPr>
              <a:t>of the </a:t>
            </a:r>
            <a:r>
              <a:rPr sz="2600" b="1" spc="-10" dirty="0">
                <a:latin typeface="Arial"/>
                <a:cs typeface="Arial"/>
              </a:rPr>
              <a:t>entire  </a:t>
            </a:r>
            <a:r>
              <a:rPr sz="2600" b="1" spc="-5" dirty="0">
                <a:latin typeface="Arial"/>
                <a:cs typeface="Arial"/>
              </a:rPr>
              <a:t>internetwork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Distance </a:t>
            </a:r>
            <a:r>
              <a:rPr dirty="0"/>
              <a:t>Vector Routing</a:t>
            </a:r>
            <a:r>
              <a:rPr spc="-100" dirty="0"/>
              <a:t> </a:t>
            </a:r>
            <a:r>
              <a:rPr dirty="0"/>
              <a:t>Protocol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7656" y="6999568"/>
            <a:ext cx="177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10"/>
              </a:lnSpc>
            </a:pPr>
            <a:fld id="{81D60167-4931-47E6-BA6A-407CBD079E47}" type="slidenum">
              <a:rPr sz="900" spc="-5" dirty="0">
                <a:solidFill>
                  <a:srgbClr val="7F7F7F"/>
                </a:solidFill>
                <a:latin typeface="Arial"/>
                <a:cs typeface="Arial"/>
              </a:rPr>
              <a:t>34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2291" y="1914144"/>
            <a:ext cx="7671434" cy="442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58775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Periodic</a:t>
            </a:r>
            <a:r>
              <a:rPr sz="3000" b="1" spc="-8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updates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2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Slow</a:t>
            </a:r>
            <a:r>
              <a:rPr sz="3000" b="1" spc="-8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convergence</a:t>
            </a:r>
            <a:endParaRPr sz="3000">
              <a:latin typeface="Arial"/>
              <a:cs typeface="Arial"/>
            </a:endParaRPr>
          </a:p>
          <a:p>
            <a:pPr marL="371475" marR="432434" indent="-358775">
              <a:lnSpc>
                <a:spcPts val="3420"/>
              </a:lnSpc>
              <a:spcBef>
                <a:spcPts val="188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Routing table from directly connected  </a:t>
            </a:r>
            <a:r>
              <a:rPr sz="3000" b="1" dirty="0">
                <a:latin typeface="Arial"/>
                <a:cs typeface="Arial"/>
              </a:rPr>
              <a:t>neighbor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routers</a:t>
            </a:r>
            <a:endParaRPr sz="3000">
              <a:latin typeface="Arial"/>
              <a:cs typeface="Arial"/>
            </a:endParaRPr>
          </a:p>
          <a:p>
            <a:pPr marL="371475" marR="5080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Add distances before passing it to</a:t>
            </a:r>
            <a:r>
              <a:rPr sz="3000" b="1" spc="-9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other  </a:t>
            </a:r>
            <a:r>
              <a:rPr sz="3000" b="1" spc="-5" dirty="0">
                <a:latin typeface="Arial"/>
                <a:cs typeface="Arial"/>
              </a:rPr>
              <a:t>neighbors</a:t>
            </a:r>
            <a:endParaRPr sz="3000">
              <a:latin typeface="Arial"/>
              <a:cs typeface="Arial"/>
            </a:endParaRPr>
          </a:p>
          <a:p>
            <a:pPr marL="371475" marR="90170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Distance </a:t>
            </a:r>
            <a:r>
              <a:rPr sz="3000" b="1" dirty="0">
                <a:latin typeface="Arial"/>
                <a:cs typeface="Arial"/>
              </a:rPr>
              <a:t>is defined in </a:t>
            </a:r>
            <a:r>
              <a:rPr sz="3000" b="1" spc="-5" dirty="0">
                <a:latin typeface="Arial"/>
                <a:cs typeface="Arial"/>
              </a:rPr>
              <a:t>terms </a:t>
            </a:r>
            <a:r>
              <a:rPr sz="3000" b="1" dirty="0">
                <a:latin typeface="Arial"/>
                <a:cs typeface="Arial"/>
              </a:rPr>
              <a:t>of </a:t>
            </a:r>
            <a:r>
              <a:rPr sz="3000" b="1" spc="-5" dirty="0">
                <a:latin typeface="Arial"/>
                <a:cs typeface="Arial"/>
              </a:rPr>
              <a:t>a </a:t>
            </a:r>
            <a:r>
              <a:rPr sz="3000" b="1" dirty="0">
                <a:latin typeface="Arial"/>
                <a:cs typeface="Arial"/>
              </a:rPr>
              <a:t>metric,  </a:t>
            </a:r>
            <a:r>
              <a:rPr sz="3000" b="1" spc="-5" dirty="0">
                <a:latin typeface="Arial"/>
                <a:cs typeface="Arial"/>
              </a:rPr>
              <a:t>such as hop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count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Link-state Routing</a:t>
            </a:r>
            <a:r>
              <a:rPr spc="-130" dirty="0"/>
              <a:t> </a:t>
            </a:r>
            <a:r>
              <a:rPr dirty="0"/>
              <a:t>Protocol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7656" y="6999568"/>
            <a:ext cx="177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10"/>
              </a:lnSpc>
            </a:pPr>
            <a:fld id="{81D60167-4931-47E6-BA6A-407CBD079E47}" type="slidenum">
              <a:rPr sz="900" spc="-5" dirty="0">
                <a:solidFill>
                  <a:srgbClr val="7F7F7F"/>
                </a:solidFill>
                <a:latin typeface="Arial"/>
                <a:cs typeface="Arial"/>
              </a:rPr>
              <a:t>35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9908" y="1985009"/>
            <a:ext cx="8136890" cy="421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58775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Complex </a:t>
            </a:r>
            <a:r>
              <a:rPr sz="3000" b="1" spc="-5" dirty="0">
                <a:latin typeface="Arial"/>
                <a:cs typeface="Arial"/>
              </a:rPr>
              <a:t>database </a:t>
            </a:r>
            <a:r>
              <a:rPr sz="3000" b="1" dirty="0">
                <a:latin typeface="Arial"/>
                <a:cs typeface="Arial"/>
              </a:rPr>
              <a:t>of topology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information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2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Knowledge of the entire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network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2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Uses SPF to calculate the best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path</a:t>
            </a:r>
            <a:endParaRPr sz="3000">
              <a:latin typeface="Arial"/>
              <a:cs typeface="Arial"/>
            </a:endParaRPr>
          </a:p>
          <a:p>
            <a:pPr marL="371475" marR="681990" indent="-358775">
              <a:lnSpc>
                <a:spcPts val="3420"/>
              </a:lnSpc>
              <a:spcBef>
                <a:spcPts val="188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Updates when changes in the topology  </a:t>
            </a:r>
            <a:r>
              <a:rPr sz="3000" b="1" spc="-10" dirty="0">
                <a:latin typeface="Arial"/>
                <a:cs typeface="Arial"/>
              </a:rPr>
              <a:t>occurs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53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Fast</a:t>
            </a:r>
            <a:r>
              <a:rPr sz="3000" b="1" spc="-9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Convergence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62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More memory and processor</a:t>
            </a:r>
            <a:r>
              <a:rPr sz="3000" b="1" spc="-9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overhead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Classful Routing</a:t>
            </a:r>
            <a:r>
              <a:rPr spc="-130" dirty="0"/>
              <a:t> </a:t>
            </a:r>
            <a:r>
              <a:rPr dirty="0"/>
              <a:t>Protocols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7656" y="6999568"/>
            <a:ext cx="177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10"/>
              </a:lnSpc>
            </a:pPr>
            <a:fld id="{81D60167-4931-47E6-BA6A-407CBD079E47}" type="slidenum">
              <a:rPr sz="900" spc="-5" dirty="0">
                <a:solidFill>
                  <a:srgbClr val="7F7F7F"/>
                </a:solidFill>
                <a:latin typeface="Arial"/>
                <a:cs typeface="Arial"/>
              </a:rPr>
              <a:t>36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9908" y="2139695"/>
            <a:ext cx="7672070" cy="2398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5080" indent="-358775">
              <a:lnSpc>
                <a:spcPts val="342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Do not send subnet mask information in  routing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updates</a:t>
            </a:r>
            <a:endParaRPr sz="3000" dirty="0">
              <a:latin typeface="Arial"/>
              <a:cs typeface="Arial"/>
            </a:endParaRPr>
          </a:p>
          <a:p>
            <a:pPr marL="371475" marR="406400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Do not support variable length subnet  masks (VLSM) and discontiguous  </a:t>
            </a:r>
            <a:r>
              <a:rPr sz="3000" b="1" dirty="0">
                <a:latin typeface="Arial"/>
                <a:cs typeface="Arial"/>
              </a:rPr>
              <a:t>networks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Classless </a:t>
            </a:r>
            <a:r>
              <a:rPr dirty="0"/>
              <a:t>Routing</a:t>
            </a:r>
            <a:r>
              <a:rPr spc="-85" dirty="0"/>
              <a:t> </a:t>
            </a:r>
            <a:r>
              <a:rPr dirty="0"/>
              <a:t>Protocols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7656" y="6999568"/>
            <a:ext cx="177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10"/>
              </a:lnSpc>
            </a:pPr>
            <a:fld id="{81D60167-4931-47E6-BA6A-407CBD079E47}" type="slidenum">
              <a:rPr sz="900" spc="-5" dirty="0">
                <a:solidFill>
                  <a:srgbClr val="7F7F7F"/>
                </a:solidFill>
                <a:latin typeface="Arial"/>
                <a:cs typeface="Arial"/>
              </a:rPr>
              <a:t>37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0099" y="2355342"/>
            <a:ext cx="7652384" cy="262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960755" indent="-358775">
              <a:lnSpc>
                <a:spcPts val="342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Include the subnet mask in routing  updates</a:t>
            </a:r>
            <a:endParaRPr sz="3000">
              <a:latin typeface="Arial"/>
              <a:cs typeface="Arial"/>
            </a:endParaRPr>
          </a:p>
          <a:p>
            <a:pPr marL="371475" marR="5080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Supports both VLSM and discontiguous  </a:t>
            </a:r>
            <a:r>
              <a:rPr sz="3000" b="1" dirty="0">
                <a:latin typeface="Arial"/>
                <a:cs typeface="Arial"/>
              </a:rPr>
              <a:t>networks</a:t>
            </a:r>
            <a:endParaRPr sz="30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53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Required in most networks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today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Classful vs. </a:t>
            </a:r>
            <a:r>
              <a:rPr spc="-5" dirty="0"/>
              <a:t>Classless</a:t>
            </a:r>
            <a:r>
              <a:rPr spc="-105" dirty="0"/>
              <a:t> </a:t>
            </a:r>
            <a:r>
              <a:rPr dirty="0"/>
              <a:t>Routing</a:t>
            </a:r>
          </a:p>
        </p:txBody>
      </p:sp>
      <p:sp>
        <p:nvSpPr>
          <p:cNvPr id="3" name="object 3"/>
          <p:cNvSpPr/>
          <p:nvPr/>
        </p:nvSpPr>
        <p:spPr>
          <a:xfrm>
            <a:off x="2826143" y="1833371"/>
            <a:ext cx="5184647" cy="4969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47656" y="6999568"/>
            <a:ext cx="177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10"/>
              </a:lnSpc>
            </a:pPr>
            <a:fld id="{81D60167-4931-47E6-BA6A-407CBD079E47}" type="slidenum">
              <a:rPr sz="900" spc="-5" dirty="0">
                <a:solidFill>
                  <a:srgbClr val="7F7F7F"/>
                </a:solidFill>
                <a:latin typeface="Arial"/>
                <a:cs typeface="Arial"/>
              </a:rPr>
              <a:t>38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Convergence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7656" y="6999568"/>
            <a:ext cx="177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10"/>
              </a:lnSpc>
            </a:pPr>
            <a:fld id="{81D60167-4931-47E6-BA6A-407CBD079E47}" type="slidenum">
              <a:rPr sz="900" spc="-5" dirty="0">
                <a:solidFill>
                  <a:srgbClr val="7F7F7F"/>
                </a:solidFill>
                <a:latin typeface="Arial"/>
                <a:cs typeface="Arial"/>
              </a:rPr>
              <a:t>39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8279" y="1802892"/>
            <a:ext cx="8218170" cy="502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786130" indent="-358775">
              <a:lnSpc>
                <a:spcPts val="342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When all routers routing tables are at a  state </a:t>
            </a:r>
            <a:r>
              <a:rPr sz="3000" b="1" dirty="0">
                <a:latin typeface="Arial"/>
                <a:cs typeface="Arial"/>
              </a:rPr>
              <a:t>of</a:t>
            </a:r>
            <a:r>
              <a:rPr sz="3000" b="1" spc="-8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consistency</a:t>
            </a:r>
            <a:endParaRPr sz="3000">
              <a:latin typeface="Arial"/>
              <a:cs typeface="Arial"/>
            </a:endParaRPr>
          </a:p>
          <a:p>
            <a:pPr marL="371475" marR="725805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All routers have complete and </a:t>
            </a:r>
            <a:r>
              <a:rPr sz="3000" b="1" spc="-10" dirty="0">
                <a:latin typeface="Arial"/>
                <a:cs typeface="Arial"/>
              </a:rPr>
              <a:t>accurate  </a:t>
            </a:r>
            <a:r>
              <a:rPr sz="3000" b="1" spc="-5" dirty="0">
                <a:latin typeface="Arial"/>
                <a:cs typeface="Arial"/>
              </a:rPr>
              <a:t>information about the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network</a:t>
            </a:r>
            <a:endParaRPr sz="3000">
              <a:latin typeface="Arial"/>
              <a:cs typeface="Arial"/>
            </a:endParaRPr>
          </a:p>
          <a:p>
            <a:pPr marL="371475" marR="5080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Convergence time is the time it </a:t>
            </a:r>
            <a:r>
              <a:rPr sz="3000" b="1" spc="-10" dirty="0">
                <a:latin typeface="Arial"/>
                <a:cs typeface="Arial"/>
              </a:rPr>
              <a:t>takes  </a:t>
            </a:r>
            <a:r>
              <a:rPr sz="3000" b="1" spc="-5" dirty="0">
                <a:latin typeface="Arial"/>
                <a:cs typeface="Arial"/>
              </a:rPr>
              <a:t>routers </a:t>
            </a:r>
            <a:r>
              <a:rPr sz="3000" b="1" dirty="0">
                <a:latin typeface="Arial"/>
                <a:cs typeface="Arial"/>
              </a:rPr>
              <a:t>to </a:t>
            </a:r>
            <a:r>
              <a:rPr sz="3000" b="1" spc="-5" dirty="0">
                <a:latin typeface="Arial"/>
                <a:cs typeface="Arial"/>
              </a:rPr>
              <a:t>share </a:t>
            </a:r>
            <a:r>
              <a:rPr sz="3000" b="1" dirty="0">
                <a:latin typeface="Arial"/>
                <a:cs typeface="Arial"/>
              </a:rPr>
              <a:t>information, calculate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best  paths, and update their routing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tables</a:t>
            </a:r>
            <a:endParaRPr sz="3000">
              <a:latin typeface="Arial"/>
              <a:cs typeface="Arial"/>
            </a:endParaRPr>
          </a:p>
          <a:p>
            <a:pPr marL="371475" marR="171450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A </a:t>
            </a:r>
            <a:r>
              <a:rPr sz="3000" b="1" dirty="0">
                <a:latin typeface="Arial"/>
                <a:cs typeface="Arial"/>
              </a:rPr>
              <a:t>network is not completely operable</a:t>
            </a:r>
            <a:r>
              <a:rPr sz="3000" b="1" spc="-9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until  </a:t>
            </a:r>
            <a:r>
              <a:rPr sz="3000" b="1" spc="-5" dirty="0">
                <a:latin typeface="Arial"/>
                <a:cs typeface="Arial"/>
              </a:rPr>
              <a:t>the network has converged. Short  convergence times are</a:t>
            </a:r>
            <a:r>
              <a:rPr sz="3000" b="1" spc="-12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required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Routers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8279" y="1850390"/>
            <a:ext cx="7885430" cy="163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58775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200" b="1" spc="-5" dirty="0">
                <a:latin typeface="Arial"/>
                <a:cs typeface="Arial"/>
              </a:rPr>
              <a:t>Data is sent in form of packets between two end</a:t>
            </a:r>
            <a:r>
              <a:rPr sz="2200" b="1" spc="13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devices</a:t>
            </a:r>
            <a:endParaRPr sz="22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18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200" b="1" spc="-5" dirty="0">
                <a:latin typeface="Arial"/>
                <a:cs typeface="Arial"/>
              </a:rPr>
              <a:t>Routers are used to direct packets to its</a:t>
            </a:r>
            <a:r>
              <a:rPr sz="2200" b="1" spc="8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destination</a:t>
            </a:r>
            <a:endParaRPr sz="2200" dirty="0">
              <a:latin typeface="Arial"/>
              <a:cs typeface="Arial"/>
            </a:endParaRPr>
          </a:p>
          <a:p>
            <a:pPr marL="371475" marR="258445" indent="-358775">
              <a:lnSpc>
                <a:spcPts val="2510"/>
              </a:lnSpc>
              <a:spcBef>
                <a:spcPts val="138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200" b="1" spc="-5" dirty="0">
                <a:latin typeface="Arial"/>
                <a:cs typeface="Arial"/>
              </a:rPr>
              <a:t>Routers examine </a:t>
            </a:r>
            <a:r>
              <a:rPr sz="2200" b="1" dirty="0">
                <a:latin typeface="Arial"/>
                <a:cs typeface="Arial"/>
              </a:rPr>
              <a:t>a </a:t>
            </a:r>
            <a:r>
              <a:rPr sz="2200" b="1" spc="-5" dirty="0">
                <a:latin typeface="Arial"/>
                <a:cs typeface="Arial"/>
              </a:rPr>
              <a:t>packets destination IP address and  determine the best path by using </a:t>
            </a:r>
            <a:r>
              <a:rPr sz="2200" b="1" dirty="0">
                <a:latin typeface="Arial"/>
                <a:cs typeface="Arial"/>
              </a:rPr>
              <a:t>a </a:t>
            </a:r>
            <a:r>
              <a:rPr sz="2200" b="1" spc="-5" dirty="0">
                <a:latin typeface="Arial"/>
                <a:cs typeface="Arial"/>
              </a:rPr>
              <a:t>routing</a:t>
            </a:r>
            <a:r>
              <a:rPr sz="2200" b="1" spc="9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table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26143" y="3675126"/>
            <a:ext cx="5184647" cy="3281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Load</a:t>
            </a:r>
            <a:r>
              <a:rPr spc="-110" dirty="0"/>
              <a:t> </a:t>
            </a:r>
            <a:r>
              <a:rPr dirty="0"/>
              <a:t>Balancing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2291" y="1802892"/>
            <a:ext cx="7812405" cy="86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5080" indent="-358775">
              <a:lnSpc>
                <a:spcPts val="342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dirty="0">
                <a:latin typeface="Arial"/>
                <a:cs typeface="Arial"/>
              </a:rPr>
              <a:t>The ability for </a:t>
            </a:r>
            <a:r>
              <a:rPr sz="3000" b="1" spc="-5" dirty="0">
                <a:latin typeface="Arial"/>
                <a:cs typeface="Arial"/>
              </a:rPr>
              <a:t>a </a:t>
            </a:r>
            <a:r>
              <a:rPr sz="3000" b="1" dirty="0">
                <a:latin typeface="Arial"/>
                <a:cs typeface="Arial"/>
              </a:rPr>
              <a:t>router to distribute  </a:t>
            </a:r>
            <a:r>
              <a:rPr sz="3000" b="1" spc="-5" dirty="0">
                <a:latin typeface="Arial"/>
                <a:cs typeface="Arial"/>
              </a:rPr>
              <a:t>packets among multiple same cost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paths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5589" y="2914650"/>
            <a:ext cx="5118353" cy="2687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2873" y="5815584"/>
            <a:ext cx="4136897" cy="861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47656" y="6999568"/>
            <a:ext cx="177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10"/>
              </a:lnSpc>
            </a:pPr>
            <a:fld id="{81D60167-4931-47E6-BA6A-407CBD079E47}" type="slidenum">
              <a:rPr sz="900" spc="-5" dirty="0">
                <a:solidFill>
                  <a:srgbClr val="7F7F7F"/>
                </a:solidFill>
                <a:latin typeface="Arial"/>
                <a:cs typeface="Arial"/>
              </a:rPr>
              <a:t>40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Administrative</a:t>
            </a:r>
            <a:r>
              <a:rPr spc="-130" dirty="0"/>
              <a:t> </a:t>
            </a:r>
            <a:r>
              <a:rPr dirty="0"/>
              <a:t>Distance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8279" y="1795018"/>
            <a:ext cx="8150859" cy="2188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146685" indent="-358775">
              <a:lnSpc>
                <a:spcPct val="75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5" dirty="0">
                <a:latin typeface="Arial"/>
                <a:cs typeface="Arial"/>
              </a:rPr>
              <a:t>Administrative distance is used to determine the  best path to a </a:t>
            </a:r>
            <a:r>
              <a:rPr sz="2600" b="1" spc="-10" dirty="0">
                <a:latin typeface="Arial"/>
                <a:cs typeface="Arial"/>
              </a:rPr>
              <a:t>particular destination, </a:t>
            </a:r>
            <a:r>
              <a:rPr sz="2600" b="1" spc="-5" dirty="0">
                <a:latin typeface="Arial"/>
                <a:cs typeface="Arial"/>
              </a:rPr>
              <a:t>when </a:t>
            </a:r>
            <a:r>
              <a:rPr sz="2600" b="1" spc="-10" dirty="0">
                <a:latin typeface="Arial"/>
                <a:cs typeface="Arial"/>
              </a:rPr>
              <a:t>the  </a:t>
            </a:r>
            <a:r>
              <a:rPr sz="2600" b="1" spc="-5" dirty="0">
                <a:latin typeface="Arial"/>
                <a:cs typeface="Arial"/>
              </a:rPr>
              <a:t>same path is learned from two or more different  routing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sources</a:t>
            </a:r>
            <a:endParaRPr sz="26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78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10" dirty="0">
                <a:latin typeface="Arial"/>
                <a:cs typeface="Arial"/>
              </a:rPr>
              <a:t>Measures </a:t>
            </a:r>
            <a:r>
              <a:rPr sz="2600" b="1" spc="-5" dirty="0">
                <a:latin typeface="Arial"/>
                <a:cs typeface="Arial"/>
              </a:rPr>
              <a:t>the </a:t>
            </a:r>
            <a:r>
              <a:rPr sz="2600" b="1" spc="-10" dirty="0">
                <a:latin typeface="Arial"/>
                <a:cs typeface="Arial"/>
              </a:rPr>
              <a:t>trustworthiness </a:t>
            </a:r>
            <a:r>
              <a:rPr sz="2600" b="1" spc="-5" dirty="0">
                <a:latin typeface="Arial"/>
                <a:cs typeface="Arial"/>
              </a:rPr>
              <a:t>of a routing</a:t>
            </a:r>
            <a:r>
              <a:rPr sz="2600" b="1" spc="15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source</a:t>
            </a:r>
            <a:endParaRPr sz="26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78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10" dirty="0">
                <a:latin typeface="Arial"/>
                <a:cs typeface="Arial"/>
              </a:rPr>
              <a:t>Lowest </a:t>
            </a:r>
            <a:r>
              <a:rPr sz="2600" b="1" spc="-5" dirty="0">
                <a:latin typeface="Arial"/>
                <a:cs typeface="Arial"/>
              </a:rPr>
              <a:t>AD is </a:t>
            </a:r>
            <a:r>
              <a:rPr sz="2600" b="1" spc="-10" dirty="0">
                <a:latin typeface="Arial"/>
                <a:cs typeface="Arial"/>
              </a:rPr>
              <a:t>inserted </a:t>
            </a:r>
            <a:r>
              <a:rPr sz="2600" b="1" spc="-5" dirty="0">
                <a:latin typeface="Arial"/>
                <a:cs typeface="Arial"/>
              </a:rPr>
              <a:t>in the routing</a:t>
            </a:r>
            <a:r>
              <a:rPr sz="2600" b="1" spc="114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table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5097" y="4035552"/>
            <a:ext cx="8279892" cy="2954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47656" y="6999568"/>
            <a:ext cx="177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10"/>
              </a:lnSpc>
            </a:pPr>
            <a:fld id="{81D60167-4931-47E6-BA6A-407CBD079E47}" type="slidenum">
              <a:rPr sz="900" spc="-5" dirty="0">
                <a:solidFill>
                  <a:srgbClr val="7F7F7F"/>
                </a:solidFill>
                <a:latin typeface="Arial"/>
                <a:cs typeface="Arial"/>
              </a:rPr>
              <a:t>41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Default</a:t>
            </a:r>
            <a:r>
              <a:rPr spc="-114" dirty="0"/>
              <a:t> </a:t>
            </a:r>
            <a:r>
              <a:rPr dirty="0"/>
              <a:t>Routes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7656" y="6999568"/>
            <a:ext cx="177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10"/>
              </a:lnSpc>
            </a:pPr>
            <a:fld id="{81D60167-4931-47E6-BA6A-407CBD079E47}" type="slidenum">
              <a:rPr sz="900" spc="-5" dirty="0">
                <a:solidFill>
                  <a:srgbClr val="7F7F7F"/>
                </a:solidFill>
                <a:latin typeface="Arial"/>
                <a:cs typeface="Arial"/>
              </a:rPr>
              <a:t>42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2291" y="2090420"/>
            <a:ext cx="7933690" cy="3827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902335" indent="-358775">
              <a:lnSpc>
                <a:spcPts val="296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5" dirty="0">
                <a:latin typeface="Arial"/>
                <a:cs typeface="Arial"/>
              </a:rPr>
              <a:t>Used when the router is unable to match a  </a:t>
            </a:r>
            <a:r>
              <a:rPr sz="2600" b="1" spc="-10" dirty="0">
                <a:latin typeface="Arial"/>
                <a:cs typeface="Arial"/>
              </a:rPr>
              <a:t>destination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network</a:t>
            </a:r>
            <a:endParaRPr sz="2600">
              <a:latin typeface="Arial"/>
              <a:cs typeface="Arial"/>
            </a:endParaRPr>
          </a:p>
          <a:p>
            <a:pPr marL="371475" marR="5080" indent="-358775">
              <a:lnSpc>
                <a:spcPts val="2960"/>
              </a:lnSpc>
              <a:spcBef>
                <a:spcPts val="156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5" dirty="0">
                <a:latin typeface="Arial"/>
                <a:cs typeface="Arial"/>
              </a:rPr>
              <a:t>Do not have to </a:t>
            </a:r>
            <a:r>
              <a:rPr sz="2600" b="1" spc="-10" dirty="0">
                <a:latin typeface="Arial"/>
                <a:cs typeface="Arial"/>
              </a:rPr>
              <a:t>maintain </a:t>
            </a:r>
            <a:r>
              <a:rPr sz="2600" b="1" spc="-5" dirty="0">
                <a:latin typeface="Arial"/>
                <a:cs typeface="Arial"/>
              </a:rPr>
              <a:t>a routing table </a:t>
            </a:r>
            <a:r>
              <a:rPr sz="2600" b="1" spc="-10" dirty="0">
                <a:latin typeface="Arial"/>
                <a:cs typeface="Arial"/>
              </a:rPr>
              <a:t>entry for  </a:t>
            </a:r>
            <a:r>
              <a:rPr sz="2600" b="1" spc="-5" dirty="0">
                <a:latin typeface="Arial"/>
                <a:cs typeface="Arial"/>
              </a:rPr>
              <a:t>every Internet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network</a:t>
            </a:r>
            <a:endParaRPr sz="26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33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5" dirty="0">
                <a:latin typeface="Arial"/>
                <a:cs typeface="Arial"/>
              </a:rPr>
              <a:t>Statically entered by an</a:t>
            </a:r>
            <a:r>
              <a:rPr sz="2600" b="1" spc="10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administrator</a:t>
            </a:r>
            <a:endParaRPr sz="2600">
              <a:latin typeface="Arial"/>
              <a:cs typeface="Arial"/>
            </a:endParaRPr>
          </a:p>
          <a:p>
            <a:pPr marL="550545">
              <a:lnSpc>
                <a:spcPct val="100000"/>
              </a:lnSpc>
              <a:spcBef>
                <a:spcPts val="1205"/>
              </a:spcBef>
              <a:tabLst>
                <a:tab pos="910590" algn="l"/>
              </a:tabLst>
            </a:pPr>
            <a:r>
              <a:rPr sz="2200" dirty="0">
                <a:latin typeface="Arial"/>
                <a:cs typeface="Arial"/>
              </a:rPr>
              <a:t>–	</a:t>
            </a:r>
            <a:r>
              <a:rPr sz="2200" b="1" dirty="0">
                <a:latin typeface="Arial"/>
                <a:cs typeface="Arial"/>
              </a:rPr>
              <a:t>ip route 0.0.0.0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0.0.0.0</a:t>
            </a:r>
            <a:endParaRPr sz="22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38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10" dirty="0">
                <a:latin typeface="Arial"/>
                <a:cs typeface="Arial"/>
              </a:rPr>
              <a:t>Dynamically learned </a:t>
            </a:r>
            <a:r>
              <a:rPr sz="2600" b="1" spc="-5" dirty="0">
                <a:latin typeface="Arial"/>
                <a:cs typeface="Arial"/>
              </a:rPr>
              <a:t>using a routing</a:t>
            </a:r>
            <a:r>
              <a:rPr sz="2600" b="1" spc="14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protocol</a:t>
            </a:r>
            <a:endParaRPr sz="2600">
              <a:latin typeface="Arial"/>
              <a:cs typeface="Arial"/>
            </a:endParaRPr>
          </a:p>
          <a:p>
            <a:pPr marL="550545">
              <a:lnSpc>
                <a:spcPct val="100000"/>
              </a:lnSpc>
              <a:spcBef>
                <a:spcPts val="1205"/>
              </a:spcBef>
              <a:tabLst>
                <a:tab pos="910590" algn="l"/>
              </a:tabLst>
            </a:pPr>
            <a:r>
              <a:rPr sz="2200" dirty="0">
                <a:latin typeface="Arial"/>
                <a:cs typeface="Arial"/>
              </a:rPr>
              <a:t>–	</a:t>
            </a:r>
            <a:r>
              <a:rPr sz="2200" b="1" dirty="0">
                <a:latin typeface="Arial"/>
                <a:cs typeface="Arial"/>
              </a:rPr>
              <a:t>ip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default-network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Cisco </a:t>
            </a:r>
            <a:r>
              <a:rPr dirty="0"/>
              <a:t>IOS</a:t>
            </a:r>
            <a:r>
              <a:rPr spc="-90" dirty="0"/>
              <a:t> </a:t>
            </a:r>
            <a:r>
              <a:rPr dirty="0"/>
              <a:t>Software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0099" y="2355342"/>
            <a:ext cx="7926070" cy="3724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5080" indent="-359410" algn="just">
              <a:lnSpc>
                <a:spcPts val="3420"/>
              </a:lnSpc>
            </a:pPr>
            <a:r>
              <a:rPr sz="3000" b="1" spc="-5" dirty="0">
                <a:latin typeface="Arial"/>
                <a:cs typeface="Arial"/>
              </a:rPr>
              <a:t>Operating system in all of the Cisco routers  </a:t>
            </a:r>
            <a:r>
              <a:rPr sz="3000" b="1" dirty="0">
                <a:latin typeface="Arial"/>
                <a:cs typeface="Arial"/>
              </a:rPr>
              <a:t>or switches, which provides the</a:t>
            </a:r>
            <a:r>
              <a:rPr sz="3000" b="1" spc="-7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following  </a:t>
            </a:r>
            <a:r>
              <a:rPr sz="3000" b="1" spc="-5" dirty="0">
                <a:latin typeface="Arial"/>
                <a:cs typeface="Arial"/>
              </a:rPr>
              <a:t>network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services:</a:t>
            </a:r>
            <a:endParaRPr sz="30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53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Basic routing and switching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functions</a:t>
            </a:r>
            <a:endParaRPr sz="3000" dirty="0">
              <a:latin typeface="Arial"/>
              <a:cs typeface="Arial"/>
            </a:endParaRPr>
          </a:p>
          <a:p>
            <a:pPr marL="371475" marR="117475" indent="-358775">
              <a:lnSpc>
                <a:spcPts val="3420"/>
              </a:lnSpc>
              <a:spcBef>
                <a:spcPts val="188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Reliable and secure access to networked  </a:t>
            </a:r>
            <a:r>
              <a:rPr sz="3000" b="1" spc="-10" dirty="0">
                <a:latin typeface="Arial"/>
                <a:cs typeface="Arial"/>
              </a:rPr>
              <a:t>resources</a:t>
            </a:r>
            <a:endParaRPr sz="30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53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Network</a:t>
            </a:r>
            <a:r>
              <a:rPr sz="3000" b="1" spc="-1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scalability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Router</a:t>
            </a:r>
            <a:r>
              <a:rPr spc="-30" dirty="0"/>
              <a:t> </a:t>
            </a:r>
            <a:r>
              <a:rPr spc="-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8279" y="1734058"/>
            <a:ext cx="7456805" cy="4811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58775">
              <a:lnSpc>
                <a:spcPct val="10000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5" dirty="0">
                <a:latin typeface="Arial"/>
                <a:cs typeface="Arial"/>
              </a:rPr>
              <a:t>CPU</a:t>
            </a:r>
            <a:endParaRPr sz="2600" dirty="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94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200" b="1" spc="-5" dirty="0">
                <a:latin typeface="Arial"/>
                <a:cs typeface="Arial"/>
              </a:rPr>
              <a:t>Executes operation systems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instructions</a:t>
            </a:r>
            <a:endParaRPr sz="22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07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5" dirty="0">
                <a:latin typeface="Arial"/>
                <a:cs typeface="Arial"/>
              </a:rPr>
              <a:t>RAM</a:t>
            </a:r>
            <a:endParaRPr sz="2600" dirty="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94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200" b="1" spc="-5" dirty="0">
                <a:latin typeface="Arial"/>
                <a:cs typeface="Arial"/>
              </a:rPr>
              <a:t>Stores instructions and data needed for</a:t>
            </a:r>
            <a:r>
              <a:rPr sz="2200" b="1" spc="7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CPU</a:t>
            </a:r>
            <a:endParaRPr sz="22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07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5" dirty="0">
                <a:latin typeface="Arial"/>
                <a:cs typeface="Arial"/>
              </a:rPr>
              <a:t>ROM</a:t>
            </a:r>
            <a:endParaRPr sz="2600" dirty="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94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200" b="1" spc="-5" dirty="0">
                <a:latin typeface="Arial"/>
                <a:cs typeface="Arial"/>
              </a:rPr>
              <a:t>Boot instructions, scaled-down vers. of</a:t>
            </a:r>
            <a:r>
              <a:rPr sz="2200" b="1" spc="6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IOS</a:t>
            </a:r>
            <a:endParaRPr sz="22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07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10" dirty="0">
                <a:latin typeface="Arial"/>
                <a:cs typeface="Arial"/>
              </a:rPr>
              <a:t>Flash</a:t>
            </a:r>
            <a:endParaRPr sz="2600" dirty="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94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200" b="1" spc="-5" dirty="0">
                <a:latin typeface="Arial"/>
                <a:cs typeface="Arial"/>
              </a:rPr>
              <a:t>Stores IOS, copied into RAM during bootup</a:t>
            </a:r>
            <a:r>
              <a:rPr sz="2200" b="1" spc="7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proc.</a:t>
            </a:r>
            <a:endParaRPr sz="22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075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600" b="1" spc="-5" dirty="0">
                <a:latin typeface="Arial"/>
                <a:cs typeface="Arial"/>
              </a:rPr>
              <a:t>NVRAM</a:t>
            </a:r>
            <a:endParaRPr sz="2600" dirty="0">
              <a:latin typeface="Arial"/>
              <a:cs typeface="Arial"/>
            </a:endParaRPr>
          </a:p>
          <a:p>
            <a:pPr marL="910590" lvl="1" indent="-360045">
              <a:lnSpc>
                <a:spcPct val="100000"/>
              </a:lnSpc>
              <a:spcBef>
                <a:spcPts val="94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sz="2200" b="1" spc="-5" dirty="0">
                <a:latin typeface="Arial"/>
                <a:cs typeface="Arial"/>
              </a:rPr>
              <a:t>Startup configuration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file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Router </a:t>
            </a:r>
            <a:r>
              <a:rPr dirty="0"/>
              <a:t>Boot-up</a:t>
            </a:r>
            <a:r>
              <a:rPr spc="-45" dirty="0"/>
              <a:t> </a:t>
            </a:r>
            <a:r>
              <a:rPr spc="-5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5127" y="1847342"/>
            <a:ext cx="3945890" cy="513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buClr>
                <a:srgbClr val="339A9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spc="-5" dirty="0">
                <a:latin typeface="Arial"/>
                <a:cs typeface="Arial"/>
              </a:rPr>
              <a:t>Major </a:t>
            </a:r>
            <a:r>
              <a:rPr sz="1700" b="1" spc="-10" dirty="0">
                <a:latin typeface="Arial"/>
                <a:cs typeface="Arial"/>
              </a:rPr>
              <a:t>phases </a:t>
            </a:r>
            <a:r>
              <a:rPr sz="1700" b="1" spc="-5" dirty="0">
                <a:latin typeface="Arial"/>
                <a:cs typeface="Arial"/>
              </a:rPr>
              <a:t>to the </a:t>
            </a:r>
            <a:r>
              <a:rPr sz="1700" b="1" spc="-10" dirty="0">
                <a:latin typeface="Arial"/>
                <a:cs typeface="Arial"/>
              </a:rPr>
              <a:t>router boot-up  </a:t>
            </a:r>
            <a:r>
              <a:rPr sz="1700" b="1" spc="-5" dirty="0">
                <a:latin typeface="Arial"/>
                <a:cs typeface="Arial"/>
              </a:rPr>
              <a:t>process</a:t>
            </a:r>
            <a:endParaRPr sz="17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869"/>
              </a:spcBef>
              <a:buClr>
                <a:srgbClr val="336565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700" b="1" spc="-5" dirty="0">
                <a:latin typeface="Arial"/>
                <a:cs typeface="Arial"/>
              </a:rPr>
              <a:t>Test router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hardware</a:t>
            </a:r>
            <a:endParaRPr sz="1700">
              <a:latin typeface="Arial"/>
              <a:cs typeface="Arial"/>
            </a:endParaRPr>
          </a:p>
          <a:p>
            <a:pPr marL="1155700" marR="686435" lvl="2" indent="-228600">
              <a:lnSpc>
                <a:spcPts val="2050"/>
              </a:lnSpc>
              <a:spcBef>
                <a:spcPts val="1125"/>
              </a:spcBef>
              <a:buSzPct val="63888"/>
              <a:buFont typeface="Wingdings"/>
              <a:buChar char=""/>
              <a:tabLst>
                <a:tab pos="1155700" algn="l"/>
              </a:tabLst>
            </a:pPr>
            <a:r>
              <a:rPr sz="1800" b="1" spc="-5" dirty="0">
                <a:latin typeface="Arial"/>
                <a:cs typeface="Arial"/>
              </a:rPr>
              <a:t>Power-On Self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Test  (POST)</a:t>
            </a:r>
            <a:endParaRPr sz="1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919"/>
              </a:spcBef>
              <a:buSzPct val="63888"/>
              <a:buFont typeface="Wingdings"/>
              <a:buChar char=""/>
              <a:tabLst>
                <a:tab pos="1155700" algn="l"/>
              </a:tabLst>
            </a:pPr>
            <a:r>
              <a:rPr sz="1800" b="1" spc="-5" dirty="0">
                <a:latin typeface="Arial"/>
                <a:cs typeface="Arial"/>
              </a:rPr>
              <a:t>Execute bootstrap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loader</a:t>
            </a:r>
            <a:endParaRPr sz="1800">
              <a:latin typeface="Arial"/>
              <a:cs typeface="Arial"/>
            </a:endParaRPr>
          </a:p>
          <a:p>
            <a:pPr marL="755650" marR="682625" lvl="1" indent="-285750">
              <a:lnSpc>
                <a:spcPts val="1939"/>
              </a:lnSpc>
              <a:spcBef>
                <a:spcPts val="1070"/>
              </a:spcBef>
              <a:buClr>
                <a:srgbClr val="336565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700" b="1" spc="-10" dirty="0">
                <a:latin typeface="Arial"/>
                <a:cs typeface="Arial"/>
              </a:rPr>
              <a:t>Locate </a:t>
            </a:r>
            <a:r>
              <a:rPr sz="1700" b="1" spc="-5" dirty="0">
                <a:latin typeface="Arial"/>
                <a:cs typeface="Arial"/>
              </a:rPr>
              <a:t>&amp; load </a:t>
            </a:r>
            <a:r>
              <a:rPr sz="1700" b="1" spc="-10" dirty="0">
                <a:latin typeface="Arial"/>
                <a:cs typeface="Arial"/>
              </a:rPr>
              <a:t>Cisco IOS  software</a:t>
            </a:r>
            <a:endParaRPr sz="17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919"/>
              </a:spcBef>
              <a:buSzPct val="63888"/>
              <a:buFont typeface="Wingdings"/>
              <a:buChar char=""/>
              <a:tabLst>
                <a:tab pos="1155700" algn="l"/>
              </a:tabLst>
            </a:pPr>
            <a:r>
              <a:rPr sz="1800" b="1" spc="-5" dirty="0">
                <a:latin typeface="Arial"/>
                <a:cs typeface="Arial"/>
              </a:rPr>
              <a:t>-Locate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IOS</a:t>
            </a:r>
            <a:endParaRPr sz="1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969"/>
              </a:spcBef>
              <a:buSzPct val="63888"/>
              <a:buFont typeface="Wingdings"/>
              <a:buChar char=""/>
              <a:tabLst>
                <a:tab pos="1155700" algn="l"/>
              </a:tabLst>
            </a:pPr>
            <a:r>
              <a:rPr sz="1800" b="1" spc="-5" dirty="0">
                <a:latin typeface="Arial"/>
                <a:cs typeface="Arial"/>
              </a:rPr>
              <a:t>-Load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IOS</a:t>
            </a:r>
            <a:endParaRPr sz="1800">
              <a:latin typeface="Arial"/>
              <a:cs typeface="Arial"/>
            </a:endParaRPr>
          </a:p>
          <a:p>
            <a:pPr marL="755650" marR="564515" lvl="1" indent="-285750">
              <a:lnSpc>
                <a:spcPts val="1939"/>
              </a:lnSpc>
              <a:spcBef>
                <a:spcPts val="1070"/>
              </a:spcBef>
              <a:buClr>
                <a:srgbClr val="336565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700" b="1" spc="-10" dirty="0">
                <a:latin typeface="Arial"/>
                <a:cs typeface="Arial"/>
              </a:rPr>
              <a:t>Locate </a:t>
            </a:r>
            <a:r>
              <a:rPr sz="1700" b="1" spc="-5" dirty="0">
                <a:latin typeface="Arial"/>
                <a:cs typeface="Arial"/>
              </a:rPr>
              <a:t>&amp; load </a:t>
            </a:r>
            <a:r>
              <a:rPr sz="1700" b="1" spc="-10" dirty="0">
                <a:latin typeface="Arial"/>
                <a:cs typeface="Arial"/>
              </a:rPr>
              <a:t>startup  </a:t>
            </a:r>
            <a:r>
              <a:rPr sz="1700" b="1" spc="-5" dirty="0">
                <a:latin typeface="Arial"/>
                <a:cs typeface="Arial"/>
              </a:rPr>
              <a:t>configuration file or enter  setup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mode</a:t>
            </a:r>
            <a:endParaRPr sz="1700">
              <a:latin typeface="Arial"/>
              <a:cs typeface="Arial"/>
            </a:endParaRPr>
          </a:p>
          <a:p>
            <a:pPr marL="1155700" marR="293370" lvl="2" indent="-228600">
              <a:lnSpc>
                <a:spcPts val="2050"/>
              </a:lnSpc>
              <a:spcBef>
                <a:spcPts val="1080"/>
              </a:spcBef>
              <a:buSzPct val="63888"/>
              <a:buFont typeface="Wingdings"/>
              <a:buChar char=""/>
              <a:tabLst>
                <a:tab pos="1155700" algn="l"/>
              </a:tabLst>
            </a:pPr>
            <a:r>
              <a:rPr sz="1800" b="1" dirty="0">
                <a:latin typeface="Arial"/>
                <a:cs typeface="Arial"/>
              </a:rPr>
              <a:t>-Bootstrap program  </a:t>
            </a:r>
            <a:r>
              <a:rPr sz="1800" b="1" spc="-5" dirty="0">
                <a:latin typeface="Arial"/>
                <a:cs typeface="Arial"/>
              </a:rPr>
              <a:t>looks for configuration  file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37289" y="2403348"/>
            <a:ext cx="4324349" cy="3384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IOS File </a:t>
            </a:r>
            <a:r>
              <a:rPr spc="-5" dirty="0"/>
              <a:t>System</a:t>
            </a:r>
            <a:r>
              <a:rPr spc="-100" dirty="0"/>
              <a:t> </a:t>
            </a:r>
            <a:r>
              <a:rPr dirty="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1459115" y="1978152"/>
            <a:ext cx="7751826" cy="4346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Router</a:t>
            </a:r>
            <a:r>
              <a:rPr spc="-80" dirty="0"/>
              <a:t> </a:t>
            </a:r>
            <a:r>
              <a:rPr dirty="0"/>
              <a:t>interfaces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908" y="2018537"/>
            <a:ext cx="7452359" cy="393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210820" indent="-358775">
              <a:lnSpc>
                <a:spcPts val="3420"/>
              </a:lnSpc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Interface: a </a:t>
            </a:r>
            <a:r>
              <a:rPr sz="3000" b="1" dirty="0">
                <a:latin typeface="Arial"/>
                <a:cs typeface="Arial"/>
              </a:rPr>
              <a:t>physical connector on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the  </a:t>
            </a:r>
            <a:r>
              <a:rPr sz="3000" b="1" spc="-5" dirty="0">
                <a:latin typeface="Arial"/>
                <a:cs typeface="Arial"/>
              </a:rPr>
              <a:t>router, main purpose to receive and  </a:t>
            </a:r>
            <a:r>
              <a:rPr sz="3000" b="1" dirty="0">
                <a:latin typeface="Arial"/>
                <a:cs typeface="Arial"/>
              </a:rPr>
              <a:t>forward</a:t>
            </a:r>
            <a:r>
              <a:rPr sz="3000" b="1" spc="-7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packets</a:t>
            </a:r>
            <a:endParaRPr sz="3000" dirty="0">
              <a:latin typeface="Arial"/>
              <a:cs typeface="Arial"/>
            </a:endParaRPr>
          </a:p>
          <a:p>
            <a:pPr marL="371475" marR="5080" indent="-358775" algn="just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Interfaces connects to various types of  </a:t>
            </a:r>
            <a:r>
              <a:rPr sz="3000" b="1" dirty="0">
                <a:latin typeface="Arial"/>
                <a:cs typeface="Arial"/>
              </a:rPr>
              <a:t>networks, and different </a:t>
            </a:r>
            <a:r>
              <a:rPr sz="3000" b="1" spc="-5" dirty="0">
                <a:latin typeface="Arial"/>
                <a:cs typeface="Arial"/>
              </a:rPr>
              <a:t>types </a:t>
            </a:r>
            <a:r>
              <a:rPr sz="3000" b="1" dirty="0">
                <a:latin typeface="Arial"/>
                <a:cs typeface="Arial"/>
              </a:rPr>
              <a:t>of media  </a:t>
            </a:r>
            <a:r>
              <a:rPr sz="3000" b="1" spc="-5" dirty="0">
                <a:latin typeface="Arial"/>
                <a:cs typeface="Arial"/>
              </a:rPr>
              <a:t>and connectors are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required</a:t>
            </a:r>
            <a:endParaRPr sz="3000" dirty="0">
              <a:latin typeface="Arial"/>
              <a:cs typeface="Arial"/>
            </a:endParaRPr>
          </a:p>
          <a:p>
            <a:pPr marL="371475" marR="236220" indent="-358775">
              <a:lnSpc>
                <a:spcPts val="3420"/>
              </a:lnSpc>
              <a:spcBef>
                <a:spcPts val="1800"/>
              </a:spcBef>
              <a:buClr>
                <a:srgbClr val="339A9A"/>
              </a:buClr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3000" b="1" spc="-5" dirty="0">
                <a:latin typeface="Arial"/>
                <a:cs typeface="Arial"/>
              </a:rPr>
              <a:t>Each interface connects to a </a:t>
            </a:r>
            <a:r>
              <a:rPr sz="3000" b="1" spc="-10" dirty="0">
                <a:latin typeface="Arial"/>
                <a:cs typeface="Arial"/>
              </a:rPr>
              <a:t>separate  </a:t>
            </a:r>
            <a:r>
              <a:rPr sz="3000" b="1" dirty="0">
                <a:latin typeface="Arial"/>
                <a:cs typeface="Arial"/>
              </a:rPr>
              <a:t>network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</TotalTime>
  <Words>1207</Words>
  <Application>Microsoft Office PowerPoint</Application>
  <PresentationFormat>Custom</PresentationFormat>
  <Paragraphs>237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Median</vt:lpstr>
      <vt:lpstr>PowerPoint Presentation</vt:lpstr>
      <vt:lpstr>Routing Protocols and Concepts </vt:lpstr>
      <vt:lpstr>Routers</vt:lpstr>
      <vt:lpstr>Routers</vt:lpstr>
      <vt:lpstr>Cisco IOS Software</vt:lpstr>
      <vt:lpstr>Router components</vt:lpstr>
      <vt:lpstr>Router Boot-up process</vt:lpstr>
      <vt:lpstr>IOS File System Overview</vt:lpstr>
      <vt:lpstr>Router interfaces</vt:lpstr>
      <vt:lpstr>Router interfaces</vt:lpstr>
      <vt:lpstr>Routing</vt:lpstr>
      <vt:lpstr>Routing</vt:lpstr>
      <vt:lpstr>Routing Table</vt:lpstr>
      <vt:lpstr>Static Routing</vt:lpstr>
      <vt:lpstr>Static Routing</vt:lpstr>
      <vt:lpstr>Static Routing</vt:lpstr>
      <vt:lpstr>Static Routing</vt:lpstr>
      <vt:lpstr>Dynamic routing</vt:lpstr>
      <vt:lpstr>Dynamic routing</vt:lpstr>
      <vt:lpstr>Dynamic Routing</vt:lpstr>
      <vt:lpstr>Dynamic Routing</vt:lpstr>
      <vt:lpstr>Best Path and Metric</vt:lpstr>
      <vt:lpstr>Metrics</vt:lpstr>
      <vt:lpstr>Path Determination</vt:lpstr>
      <vt:lpstr>Switching Function</vt:lpstr>
      <vt:lpstr>Example</vt:lpstr>
      <vt:lpstr>Example cont.</vt:lpstr>
      <vt:lpstr>Example cont.</vt:lpstr>
      <vt:lpstr>Example cont.</vt:lpstr>
      <vt:lpstr>IP Routing protocol</vt:lpstr>
      <vt:lpstr>Autonomous System (AS)</vt:lpstr>
      <vt:lpstr>Routing Protocols</vt:lpstr>
      <vt:lpstr>IGP Routing Protocols</vt:lpstr>
      <vt:lpstr>Distance Vector Routing Protocol</vt:lpstr>
      <vt:lpstr>Link-state Routing Protocol</vt:lpstr>
      <vt:lpstr>Classful Routing Protocols</vt:lpstr>
      <vt:lpstr>Classless Routing Protocols</vt:lpstr>
      <vt:lpstr>Classful vs. Classless Routing</vt:lpstr>
      <vt:lpstr>Convergence</vt:lpstr>
      <vt:lpstr>Load Balancing</vt:lpstr>
      <vt:lpstr>Administrative Distance</vt:lpstr>
      <vt:lpstr>Default Routes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Thirumurugan Shanmugam -X (thshanmu - HCL TECHNOLOGIES LIMITED at Cisco)</dc:creator>
  <cp:lastModifiedBy>Cisco User</cp:lastModifiedBy>
  <cp:revision>3</cp:revision>
  <dcterms:created xsi:type="dcterms:W3CDTF">2016-06-29T12:27:19Z</dcterms:created>
  <dcterms:modified xsi:type="dcterms:W3CDTF">2016-06-29T13:09:22Z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2011-09-27T00:00:00Z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2016-06-29T00:00:00Z</vt:filetime>
  </property>
</Properties>
</file>